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2004000" cy="16459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4A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267743-F5C6-4630-B42D-639A34FB4B84}" v="132" dt="2024-12-03T19:01:07.2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94660"/>
  </p:normalViewPr>
  <p:slideViewPr>
    <p:cSldViewPr snapToGrid="0">
      <p:cViewPr>
        <p:scale>
          <a:sx n="50" d="100"/>
          <a:sy n="50" d="100"/>
        </p:scale>
        <p:origin x="-3854" y="-15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F6DD3C-86C5-1EB0-C2DE-8E25D8AF525F}"/>
              </a:ext>
            </a:extLst>
          </p:cNvPr>
          <p:cNvSpPr/>
          <p:nvPr userDrawn="1"/>
        </p:nvSpPr>
        <p:spPr bwMode="auto">
          <a:xfrm>
            <a:off x="5850" y="-66907"/>
            <a:ext cx="32003999" cy="299986"/>
          </a:xfrm>
          <a:prstGeom prst="rect">
            <a:avLst/>
          </a:prstGeom>
          <a:solidFill>
            <a:srgbClr val="0723C9"/>
          </a:solidFill>
          <a:ln w="9525" cap="flat" cmpd="sng" algn="ctr">
            <a:noFill/>
            <a:prstDash val="solid"/>
            <a:round/>
            <a:headEnd type="none" w="med" len="med"/>
            <a:tailEnd type="none" w="med" len="med"/>
          </a:ln>
          <a:effectLst/>
        </p:spPr>
        <p:txBody>
          <a:bodyPr vert="horz" wrap="square" lIns="72572" tIns="36286" rIns="72572" bIns="36286" numCol="1" rtlCol="0" anchor="t" anchorCtr="0" compatLnSpc="1">
            <a:prstTxWarp prst="textNoShape">
              <a:avLst/>
            </a:prstTxWarp>
          </a:bodyPr>
          <a:lstStyle/>
          <a:p>
            <a:pPr defTabSz="1804393" eaLnBrk="1" hangingPunct="1"/>
            <a:endParaRPr lang="en-US" sz="3572" dirty="0"/>
          </a:p>
        </p:txBody>
      </p:sp>
      <p:sp>
        <p:nvSpPr>
          <p:cNvPr id="8" name="TextBox 7">
            <a:extLst>
              <a:ext uri="{FF2B5EF4-FFF2-40B4-BE49-F238E27FC236}">
                <a16:creationId xmlns:a16="http://schemas.microsoft.com/office/drawing/2014/main" id="{9CED4755-B0DF-C91A-434F-6141A3266C5F}"/>
              </a:ext>
            </a:extLst>
          </p:cNvPr>
          <p:cNvSpPr txBox="1"/>
          <p:nvPr userDrawn="1"/>
        </p:nvSpPr>
        <p:spPr>
          <a:xfrm>
            <a:off x="24768703" y="16228367"/>
            <a:ext cx="10804259" cy="464294"/>
          </a:xfrm>
          <a:prstGeom prst="rect">
            <a:avLst/>
          </a:prstGeom>
          <a:noFill/>
        </p:spPr>
        <p:txBody>
          <a:bodyPr wrap="square" rtlCol="0">
            <a:spAutoFit/>
          </a:bodyPr>
          <a:lstStyle/>
          <a:p>
            <a:pPr marL="0" marR="0" lvl="0" indent="0" algn="l" defTabSz="2873715" rtl="0" eaLnBrk="1" fontAlgn="auto" latinLnBrk="0" hangingPunct="1">
              <a:lnSpc>
                <a:spcPct val="100000"/>
              </a:lnSpc>
              <a:spcBef>
                <a:spcPts val="0"/>
              </a:spcBef>
              <a:spcAft>
                <a:spcPts val="0"/>
              </a:spcAft>
              <a:buClrTx/>
              <a:buSzTx/>
              <a:buFontTx/>
              <a:buNone/>
              <a:tabLst/>
              <a:defRPr/>
            </a:pPr>
            <a:r>
              <a:rPr lang="en-US" sz="917" b="0" i="1" dirty="0">
                <a:solidFill>
                  <a:schemeClr val="bg1"/>
                </a:solidFill>
                <a:effectLst/>
                <a:latin typeface="Rubik"/>
              </a:rPr>
              <a:t>This presentation is the intellectual property of the author/presenter. Contact them at cortezv1@uthscsa.edu for permission to reprint and/or distribute.</a:t>
            </a:r>
            <a:endParaRPr lang="en-US" sz="917" dirty="0">
              <a:solidFill>
                <a:schemeClr val="bg1"/>
              </a:solidFill>
            </a:endParaRPr>
          </a:p>
          <a:p>
            <a:endParaRPr lang="en-US" sz="1500" dirty="0">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5B5B6533-100C-E7D1-A454-5C048E75FC99}"/>
              </a:ext>
            </a:extLst>
          </p:cNvPr>
          <p:cNvSpPr/>
          <p:nvPr userDrawn="1"/>
        </p:nvSpPr>
        <p:spPr bwMode="auto">
          <a:xfrm>
            <a:off x="5850" y="16104055"/>
            <a:ext cx="32003999" cy="337934"/>
          </a:xfrm>
          <a:prstGeom prst="rect">
            <a:avLst/>
          </a:prstGeom>
          <a:solidFill>
            <a:srgbClr val="0723C9"/>
          </a:solidFill>
          <a:ln w="9525" cap="flat" cmpd="sng" algn="ctr">
            <a:noFill/>
            <a:prstDash val="solid"/>
            <a:round/>
            <a:headEnd type="none" w="med" len="med"/>
            <a:tailEnd type="none" w="med" len="med"/>
          </a:ln>
          <a:effectLst/>
        </p:spPr>
        <p:txBody>
          <a:bodyPr vert="horz" wrap="square" lIns="72572" tIns="36286" rIns="72572" bIns="36286" numCol="1" rtlCol="0" anchor="t" anchorCtr="0" compatLnSpc="1">
            <a:prstTxWarp prst="textNoShape">
              <a:avLst/>
            </a:prstTxWarp>
          </a:bodyPr>
          <a:lstStyle/>
          <a:p>
            <a:pPr defTabSz="1804393" eaLnBrk="1" hangingPunct="1"/>
            <a:endParaRPr lang="en-US" sz="3572"/>
          </a:p>
        </p:txBody>
      </p:sp>
      <p:sp>
        <p:nvSpPr>
          <p:cNvPr id="28" name="Rectangle 27">
            <a:extLst>
              <a:ext uri="{FF2B5EF4-FFF2-40B4-BE49-F238E27FC236}">
                <a16:creationId xmlns:a16="http://schemas.microsoft.com/office/drawing/2014/main" id="{F4CB1B31-7349-CA66-D154-C9656059C375}"/>
              </a:ext>
            </a:extLst>
          </p:cNvPr>
          <p:cNvSpPr/>
          <p:nvPr userDrawn="1"/>
        </p:nvSpPr>
        <p:spPr bwMode="auto">
          <a:xfrm>
            <a:off x="5850" y="2439358"/>
            <a:ext cx="32003999" cy="112034"/>
          </a:xfrm>
          <a:prstGeom prst="rect">
            <a:avLst/>
          </a:prstGeom>
          <a:solidFill>
            <a:srgbClr val="0723C9"/>
          </a:solidFill>
          <a:ln w="9525" cap="flat" cmpd="sng" algn="ctr">
            <a:noFill/>
            <a:prstDash val="solid"/>
            <a:round/>
            <a:headEnd type="none" w="med" len="med"/>
            <a:tailEnd type="none" w="med" len="med"/>
          </a:ln>
          <a:effectLst/>
        </p:spPr>
        <p:txBody>
          <a:bodyPr vert="horz" wrap="square" lIns="72572" tIns="36286" rIns="72572" bIns="36286" numCol="1" rtlCol="0" anchor="t" anchorCtr="0" compatLnSpc="1">
            <a:prstTxWarp prst="textNoShape">
              <a:avLst/>
            </a:prstTxWarp>
          </a:bodyPr>
          <a:lstStyle/>
          <a:p>
            <a:pPr defTabSz="1804393" eaLnBrk="1" hangingPunct="1"/>
            <a:endParaRPr lang="en-US" sz="3572"/>
          </a:p>
        </p:txBody>
      </p:sp>
      <p:pic>
        <p:nvPicPr>
          <p:cNvPr id="34" name="Picture 33" descr="Graphical user interface, application">
            <a:extLst>
              <a:ext uri="{FF2B5EF4-FFF2-40B4-BE49-F238E27FC236}">
                <a16:creationId xmlns:a16="http://schemas.microsoft.com/office/drawing/2014/main" id="{5B1CB386-F8DE-ED2C-5836-FE33033B0DF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 r="1198"/>
          <a:stretch/>
        </p:blipFill>
        <p:spPr>
          <a:xfrm>
            <a:off x="648020" y="268548"/>
            <a:ext cx="1938091" cy="1106909"/>
          </a:xfrm>
          <a:prstGeom prst="rect">
            <a:avLst/>
          </a:prstGeom>
        </p:spPr>
      </p:pic>
      <p:pic>
        <p:nvPicPr>
          <p:cNvPr id="37" name="Picture 36" descr="A picture containing rectangle&#10;&#10;Description automatically generated">
            <a:extLst>
              <a:ext uri="{FF2B5EF4-FFF2-40B4-BE49-F238E27FC236}">
                <a16:creationId xmlns:a16="http://schemas.microsoft.com/office/drawing/2014/main" id="{F6EFF12A-D917-1ABB-7702-DD622F53239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8857" y="1444232"/>
            <a:ext cx="1938090" cy="883488"/>
          </a:xfrm>
          <a:prstGeom prst="rect">
            <a:avLst/>
          </a:prstGeom>
        </p:spPr>
      </p:pic>
      <p:pic>
        <p:nvPicPr>
          <p:cNvPr id="2" name="Picture 1">
            <a:extLst>
              <a:ext uri="{FF2B5EF4-FFF2-40B4-BE49-F238E27FC236}">
                <a16:creationId xmlns:a16="http://schemas.microsoft.com/office/drawing/2014/main" id="{E872AF22-C288-6915-AA83-A15CA98B28AD}"/>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9138648" y="695504"/>
            <a:ext cx="2256690" cy="1285011"/>
          </a:xfrm>
          <a:prstGeom prst="rect">
            <a:avLst/>
          </a:prstGeom>
        </p:spPr>
      </p:pic>
    </p:spTree>
    <p:extLst>
      <p:ext uri="{BB962C8B-B14F-4D97-AF65-F5344CB8AC3E}">
        <p14:creationId xmlns:p14="http://schemas.microsoft.com/office/powerpoint/2010/main" val="1657117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7EE31C-5078-801F-6B8F-DAB3B495A88A}"/>
              </a:ext>
            </a:extLst>
          </p:cNvPr>
          <p:cNvSpPr/>
          <p:nvPr userDrawn="1"/>
        </p:nvSpPr>
        <p:spPr bwMode="auto">
          <a:xfrm>
            <a:off x="5850" y="-66907"/>
            <a:ext cx="32003999" cy="299986"/>
          </a:xfrm>
          <a:prstGeom prst="rect">
            <a:avLst/>
          </a:prstGeom>
          <a:solidFill>
            <a:srgbClr val="BC4A26"/>
          </a:solidFill>
          <a:ln w="9525" cap="flat" cmpd="sng" algn="ctr">
            <a:noFill/>
            <a:prstDash val="solid"/>
            <a:round/>
            <a:headEnd type="none" w="med" len="med"/>
            <a:tailEnd type="none" w="med" len="med"/>
          </a:ln>
          <a:effectLst/>
        </p:spPr>
        <p:txBody>
          <a:bodyPr vert="horz" wrap="square" lIns="72572" tIns="36286" rIns="72572" bIns="36286" numCol="1" rtlCol="0" anchor="t" anchorCtr="0" compatLnSpc="1">
            <a:prstTxWarp prst="textNoShape">
              <a:avLst/>
            </a:prstTxWarp>
          </a:bodyPr>
          <a:lstStyle/>
          <a:p>
            <a:pPr defTabSz="1804393" eaLnBrk="1" hangingPunct="1"/>
            <a:endParaRPr lang="en-US" sz="3572" dirty="0"/>
          </a:p>
        </p:txBody>
      </p:sp>
      <p:sp>
        <p:nvSpPr>
          <p:cNvPr id="8" name="TextBox 7">
            <a:extLst>
              <a:ext uri="{FF2B5EF4-FFF2-40B4-BE49-F238E27FC236}">
                <a16:creationId xmlns:a16="http://schemas.microsoft.com/office/drawing/2014/main" id="{240C9743-2661-D1CC-05F2-948A0F9BEE4D}"/>
              </a:ext>
            </a:extLst>
          </p:cNvPr>
          <p:cNvSpPr txBox="1"/>
          <p:nvPr userDrawn="1"/>
        </p:nvSpPr>
        <p:spPr>
          <a:xfrm>
            <a:off x="24768703" y="16228367"/>
            <a:ext cx="10804259" cy="464294"/>
          </a:xfrm>
          <a:prstGeom prst="rect">
            <a:avLst/>
          </a:prstGeom>
          <a:noFill/>
        </p:spPr>
        <p:txBody>
          <a:bodyPr wrap="square" rtlCol="0">
            <a:spAutoFit/>
          </a:bodyPr>
          <a:lstStyle/>
          <a:p>
            <a:pPr marL="0" marR="0" lvl="0" indent="0" algn="l" defTabSz="2873715" rtl="0" eaLnBrk="1" fontAlgn="auto" latinLnBrk="0" hangingPunct="1">
              <a:lnSpc>
                <a:spcPct val="100000"/>
              </a:lnSpc>
              <a:spcBef>
                <a:spcPts val="0"/>
              </a:spcBef>
              <a:spcAft>
                <a:spcPts val="0"/>
              </a:spcAft>
              <a:buClrTx/>
              <a:buSzTx/>
              <a:buFontTx/>
              <a:buNone/>
              <a:tabLst/>
              <a:defRPr/>
            </a:pPr>
            <a:r>
              <a:rPr lang="en-US" sz="917" b="0" i="1" dirty="0">
                <a:solidFill>
                  <a:schemeClr val="bg1"/>
                </a:solidFill>
                <a:effectLst/>
                <a:latin typeface="Rubik"/>
              </a:rPr>
              <a:t>This presentation is the intellectual property of the author/presenter. Contact them at cortezv1@uthscsa.edu for permission to reprint and/or distribute.</a:t>
            </a:r>
            <a:endParaRPr lang="en-US" sz="917" dirty="0">
              <a:solidFill>
                <a:schemeClr val="bg1"/>
              </a:solidFill>
            </a:endParaRPr>
          </a:p>
          <a:p>
            <a:endParaRPr lang="en-US" sz="1500" dirty="0">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A2A49EC3-981F-6346-2631-29D6AB9C504F}"/>
              </a:ext>
            </a:extLst>
          </p:cNvPr>
          <p:cNvSpPr/>
          <p:nvPr userDrawn="1"/>
        </p:nvSpPr>
        <p:spPr bwMode="auto">
          <a:xfrm>
            <a:off x="5850" y="16104055"/>
            <a:ext cx="32003999" cy="337934"/>
          </a:xfrm>
          <a:prstGeom prst="rect">
            <a:avLst/>
          </a:prstGeom>
          <a:solidFill>
            <a:srgbClr val="BC4A26"/>
          </a:solidFill>
          <a:ln w="9525" cap="flat" cmpd="sng" algn="ctr">
            <a:noFill/>
            <a:prstDash val="solid"/>
            <a:round/>
            <a:headEnd type="none" w="med" len="med"/>
            <a:tailEnd type="none" w="med" len="med"/>
          </a:ln>
          <a:effectLst/>
        </p:spPr>
        <p:txBody>
          <a:bodyPr vert="horz" wrap="square" lIns="72572" tIns="36286" rIns="72572" bIns="36286" numCol="1" rtlCol="0" anchor="t" anchorCtr="0" compatLnSpc="1">
            <a:prstTxWarp prst="textNoShape">
              <a:avLst/>
            </a:prstTxWarp>
          </a:bodyPr>
          <a:lstStyle/>
          <a:p>
            <a:pPr defTabSz="1804393" eaLnBrk="1" hangingPunct="1"/>
            <a:endParaRPr lang="en-US" sz="3572"/>
          </a:p>
        </p:txBody>
      </p:sp>
      <p:sp>
        <p:nvSpPr>
          <p:cNvPr id="10" name="Rectangle 9">
            <a:extLst>
              <a:ext uri="{FF2B5EF4-FFF2-40B4-BE49-F238E27FC236}">
                <a16:creationId xmlns:a16="http://schemas.microsoft.com/office/drawing/2014/main" id="{618D9534-1BBB-E047-6C37-995203D8B4C9}"/>
              </a:ext>
            </a:extLst>
          </p:cNvPr>
          <p:cNvSpPr/>
          <p:nvPr userDrawn="1"/>
        </p:nvSpPr>
        <p:spPr bwMode="auto">
          <a:xfrm>
            <a:off x="5850" y="2439358"/>
            <a:ext cx="32003999" cy="112034"/>
          </a:xfrm>
          <a:prstGeom prst="rect">
            <a:avLst/>
          </a:prstGeom>
          <a:solidFill>
            <a:srgbClr val="BC4A26"/>
          </a:solidFill>
          <a:ln w="9525" cap="flat" cmpd="sng" algn="ctr">
            <a:noFill/>
            <a:prstDash val="solid"/>
            <a:round/>
            <a:headEnd type="none" w="med" len="med"/>
            <a:tailEnd type="none" w="med" len="med"/>
          </a:ln>
          <a:effectLst/>
        </p:spPr>
        <p:txBody>
          <a:bodyPr vert="horz" wrap="square" lIns="72572" tIns="36286" rIns="72572" bIns="36286" numCol="1" rtlCol="0" anchor="t" anchorCtr="0" compatLnSpc="1">
            <a:prstTxWarp prst="textNoShape">
              <a:avLst/>
            </a:prstTxWarp>
          </a:bodyPr>
          <a:lstStyle/>
          <a:p>
            <a:pPr defTabSz="1804393" eaLnBrk="1" hangingPunct="1"/>
            <a:endParaRPr lang="en-US" sz="3572"/>
          </a:p>
        </p:txBody>
      </p:sp>
      <p:pic>
        <p:nvPicPr>
          <p:cNvPr id="11" name="Picture 10" descr="Graphical user interface, application">
            <a:extLst>
              <a:ext uri="{FF2B5EF4-FFF2-40B4-BE49-F238E27FC236}">
                <a16:creationId xmlns:a16="http://schemas.microsoft.com/office/drawing/2014/main" id="{C0FAB9A6-5E89-76F1-FAE9-11130D645D0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 r="1198"/>
          <a:stretch/>
        </p:blipFill>
        <p:spPr>
          <a:xfrm>
            <a:off x="648020" y="268548"/>
            <a:ext cx="1938091" cy="1106909"/>
          </a:xfrm>
          <a:prstGeom prst="rect">
            <a:avLst/>
          </a:prstGeom>
        </p:spPr>
      </p:pic>
      <p:pic>
        <p:nvPicPr>
          <p:cNvPr id="12" name="Picture 11" descr="A picture containing rectangle&#10;&#10;Description automatically generated">
            <a:extLst>
              <a:ext uri="{FF2B5EF4-FFF2-40B4-BE49-F238E27FC236}">
                <a16:creationId xmlns:a16="http://schemas.microsoft.com/office/drawing/2014/main" id="{206929DD-855E-B20F-2B71-C0953D69C57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8857" y="1444232"/>
            <a:ext cx="1938090" cy="883488"/>
          </a:xfrm>
          <a:prstGeom prst="rect">
            <a:avLst/>
          </a:prstGeom>
        </p:spPr>
      </p:pic>
      <p:pic>
        <p:nvPicPr>
          <p:cNvPr id="13" name="Picture 12">
            <a:extLst>
              <a:ext uri="{FF2B5EF4-FFF2-40B4-BE49-F238E27FC236}">
                <a16:creationId xmlns:a16="http://schemas.microsoft.com/office/drawing/2014/main" id="{E02F4E65-05C7-6BDB-B5CA-C2BE89C113E2}"/>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9033548" y="737544"/>
            <a:ext cx="2256690" cy="1285011"/>
          </a:xfrm>
          <a:prstGeom prst="rect">
            <a:avLst/>
          </a:prstGeom>
        </p:spPr>
      </p:pic>
    </p:spTree>
    <p:extLst>
      <p:ext uri="{BB962C8B-B14F-4D97-AF65-F5344CB8AC3E}">
        <p14:creationId xmlns:p14="http://schemas.microsoft.com/office/powerpoint/2010/main" val="40430833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8418730"/>
      </p:ext>
    </p:extLst>
  </p:cSld>
  <p:clrMap bg1="lt1" tx1="dk1" bg2="lt2" tx2="dk2" accent1="accent1" accent2="accent2" accent3="accent3" accent4="accent4" accent5="accent5" accent6="accent6" hlink="hlink" folHlink="folHlink"/>
  <p:sldLayoutIdLst>
    <p:sldLayoutId id="2147483672" r:id="rId1"/>
    <p:sldLayoutId id="2147483661" r:id="rId2"/>
  </p:sldLayoutIdLst>
  <p:txStyles>
    <p:titleStyle>
      <a:lvl1pPr algn="l" defTabSz="2194560" rtl="0" eaLnBrk="1" latinLnBrk="0" hangingPunct="1">
        <a:lnSpc>
          <a:spcPct val="90000"/>
        </a:lnSpc>
        <a:spcBef>
          <a:spcPct val="0"/>
        </a:spcBef>
        <a:buNone/>
        <a:defRPr sz="10560" kern="1200">
          <a:solidFill>
            <a:schemeClr val="tx1"/>
          </a:solidFill>
          <a:latin typeface="+mj-lt"/>
          <a:ea typeface="+mj-ea"/>
          <a:cs typeface="+mj-cs"/>
        </a:defRPr>
      </a:lvl1pPr>
    </p:titleStyle>
    <p:body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p:bodyStyle>
    <p:otherStyle>
      <a:defPPr>
        <a:defRPr lang="en-US"/>
      </a:defPPr>
      <a:lvl1pPr marL="0" algn="l" defTabSz="2194560" rtl="0" eaLnBrk="1" latinLnBrk="0" hangingPunct="1">
        <a:defRPr sz="4320" kern="1200">
          <a:solidFill>
            <a:schemeClr val="tx1"/>
          </a:solidFill>
          <a:latin typeface="+mn-lt"/>
          <a:ea typeface="+mn-ea"/>
          <a:cs typeface="+mn-cs"/>
        </a:defRPr>
      </a:lvl1pPr>
      <a:lvl2pPr marL="1097280" algn="l" defTabSz="2194560" rtl="0" eaLnBrk="1" latinLnBrk="0" hangingPunct="1">
        <a:defRPr sz="4320" kern="1200">
          <a:solidFill>
            <a:schemeClr val="tx1"/>
          </a:solidFill>
          <a:latin typeface="+mn-lt"/>
          <a:ea typeface="+mn-ea"/>
          <a:cs typeface="+mn-cs"/>
        </a:defRPr>
      </a:lvl2pPr>
      <a:lvl3pPr marL="2194560" algn="l" defTabSz="2194560" rtl="0" eaLnBrk="1" latinLnBrk="0" hangingPunct="1">
        <a:defRPr sz="4320" kern="1200">
          <a:solidFill>
            <a:schemeClr val="tx1"/>
          </a:solidFill>
          <a:latin typeface="+mn-lt"/>
          <a:ea typeface="+mn-ea"/>
          <a:cs typeface="+mn-cs"/>
        </a:defRPr>
      </a:lvl3pPr>
      <a:lvl4pPr marL="3291840" algn="l" defTabSz="2194560" rtl="0" eaLnBrk="1" latinLnBrk="0" hangingPunct="1">
        <a:defRPr sz="4320" kern="1200">
          <a:solidFill>
            <a:schemeClr val="tx1"/>
          </a:solidFill>
          <a:latin typeface="+mn-lt"/>
          <a:ea typeface="+mn-ea"/>
          <a:cs typeface="+mn-cs"/>
        </a:defRPr>
      </a:lvl4pPr>
      <a:lvl5pPr marL="4389120" algn="l" defTabSz="2194560" rtl="0" eaLnBrk="1" latinLnBrk="0" hangingPunct="1">
        <a:defRPr sz="4320" kern="1200">
          <a:solidFill>
            <a:schemeClr val="tx1"/>
          </a:solidFill>
          <a:latin typeface="+mn-lt"/>
          <a:ea typeface="+mn-ea"/>
          <a:cs typeface="+mn-cs"/>
        </a:defRPr>
      </a:lvl5pPr>
      <a:lvl6pPr marL="5486400" algn="l" defTabSz="2194560" rtl="0" eaLnBrk="1" latinLnBrk="0" hangingPunct="1">
        <a:defRPr sz="4320" kern="1200">
          <a:solidFill>
            <a:schemeClr val="tx1"/>
          </a:solidFill>
          <a:latin typeface="+mn-lt"/>
          <a:ea typeface="+mn-ea"/>
          <a:cs typeface="+mn-cs"/>
        </a:defRPr>
      </a:lvl6pPr>
      <a:lvl7pPr marL="6583680" algn="l" defTabSz="2194560" rtl="0" eaLnBrk="1" latinLnBrk="0" hangingPunct="1">
        <a:defRPr sz="4320" kern="1200">
          <a:solidFill>
            <a:schemeClr val="tx1"/>
          </a:solidFill>
          <a:latin typeface="+mn-lt"/>
          <a:ea typeface="+mn-ea"/>
          <a:cs typeface="+mn-cs"/>
        </a:defRPr>
      </a:lvl7pPr>
      <a:lvl8pPr marL="7680960" algn="l" defTabSz="2194560" rtl="0" eaLnBrk="1" latinLnBrk="0" hangingPunct="1">
        <a:defRPr sz="4320" kern="1200">
          <a:solidFill>
            <a:schemeClr val="tx1"/>
          </a:solidFill>
          <a:latin typeface="+mn-lt"/>
          <a:ea typeface="+mn-ea"/>
          <a:cs typeface="+mn-cs"/>
        </a:defRPr>
      </a:lvl8pPr>
      <a:lvl9pPr marL="8778240" algn="l" defTabSz="2194560" rtl="0" eaLnBrk="1" latinLnBrk="0" hangingPunct="1">
        <a:defRPr sz="43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mailto:chalela@uthscsa.edu" TargetMode="Externa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832E5F15-D71E-9828-8C1D-9698129BEAF6}"/>
              </a:ext>
            </a:extLst>
          </p:cNvPr>
          <p:cNvSpPr txBox="1">
            <a:spLocks/>
          </p:cNvSpPr>
          <p:nvPr/>
        </p:nvSpPr>
        <p:spPr>
          <a:xfrm>
            <a:off x="0" y="331183"/>
            <a:ext cx="32004000" cy="1298582"/>
          </a:xfrm>
          <a:prstGeom prst="rect">
            <a:avLst/>
          </a:prstGeom>
        </p:spPr>
        <p:txBody>
          <a:bodyPr>
            <a:normAutofit/>
          </a:bodyPr>
          <a:lstStyle>
            <a:lvl1pPr marL="640080" indent="-640080" algn="l" defTabSz="2560320" rtl="0" eaLnBrk="1" latinLnBrk="0" hangingPunct="1">
              <a:lnSpc>
                <a:spcPct val="90000"/>
              </a:lnSpc>
              <a:spcBef>
                <a:spcPts val="2800"/>
              </a:spcBef>
              <a:buFont typeface="Arial" panose="020B0604020202020204" pitchFamily="34" charset="0"/>
              <a:buChar char="•"/>
              <a:defRPr sz="7840" kern="1200">
                <a:solidFill>
                  <a:schemeClr val="tx1"/>
                </a:solidFill>
                <a:latin typeface="+mn-lt"/>
                <a:ea typeface="+mn-ea"/>
                <a:cs typeface="+mn-cs"/>
              </a:defRPr>
            </a:lvl1pPr>
            <a:lvl2pPr marL="1920240" indent="-640080" algn="l" defTabSz="2560320" rtl="0" eaLnBrk="1" latinLnBrk="0" hangingPunct="1">
              <a:lnSpc>
                <a:spcPct val="90000"/>
              </a:lnSpc>
              <a:spcBef>
                <a:spcPts val="1400"/>
              </a:spcBef>
              <a:buFont typeface="Arial" panose="020B0604020202020204" pitchFamily="34" charset="0"/>
              <a:buChar char="•"/>
              <a:defRPr sz="6720" kern="1200">
                <a:solidFill>
                  <a:schemeClr val="tx1"/>
                </a:solidFill>
                <a:latin typeface="+mn-lt"/>
                <a:ea typeface="+mn-ea"/>
                <a:cs typeface="+mn-cs"/>
              </a:defRPr>
            </a:lvl2pPr>
            <a:lvl3pPr marL="3200400" indent="-640080" algn="l" defTabSz="2560320" rtl="0" eaLnBrk="1" latinLnBrk="0" hangingPunct="1">
              <a:lnSpc>
                <a:spcPct val="90000"/>
              </a:lnSpc>
              <a:spcBef>
                <a:spcPts val="1400"/>
              </a:spcBef>
              <a:buFont typeface="Arial" panose="020B0604020202020204" pitchFamily="34" charset="0"/>
              <a:buChar char="•"/>
              <a:defRPr sz="5600" kern="1200">
                <a:solidFill>
                  <a:schemeClr val="tx1"/>
                </a:solidFill>
                <a:latin typeface="+mn-lt"/>
                <a:ea typeface="+mn-ea"/>
                <a:cs typeface="+mn-cs"/>
              </a:defRPr>
            </a:lvl3pPr>
            <a:lvl4pPr marL="44805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4pPr>
            <a:lvl5pPr marL="576072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5pPr>
            <a:lvl6pPr marL="704088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6pPr>
            <a:lvl7pPr marL="832104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7pPr>
            <a:lvl8pPr marL="960120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8pPr>
            <a:lvl9pPr marL="108813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9pPr>
          </a:lstStyle>
          <a:p>
            <a:pPr marL="0" indent="0" algn="ctr">
              <a:lnSpc>
                <a:spcPct val="100000"/>
              </a:lnSpc>
              <a:spcBef>
                <a:spcPts val="0"/>
              </a:spcBef>
              <a:buNone/>
            </a:pPr>
            <a:r>
              <a:rPr lang="en-US" altLang="en-US" sz="3200" b="1" dirty="0">
                <a:latin typeface="Arial" panose="020B0604020202020204" pitchFamily="34" charset="0"/>
                <a:cs typeface="Arial" panose="020B0604020202020204" pitchFamily="34" charset="0"/>
              </a:rPr>
              <a:t>Enhancing Adherence to Hormone Therapy among Latina Breast Cancer Patients Impacted by </a:t>
            </a:r>
          </a:p>
          <a:p>
            <a:pPr marL="0" indent="0" algn="ctr">
              <a:lnSpc>
                <a:spcPct val="100000"/>
              </a:lnSpc>
              <a:spcBef>
                <a:spcPts val="0"/>
              </a:spcBef>
              <a:buNone/>
            </a:pPr>
            <a:r>
              <a:rPr lang="en-US" altLang="en-US" sz="3200" b="1" dirty="0">
                <a:latin typeface="Arial" panose="020B0604020202020204" pitchFamily="34" charset="0"/>
                <a:cs typeface="Arial" panose="020B0604020202020204" pitchFamily="34" charset="0"/>
              </a:rPr>
              <a:t>Social Determinants of Health through a Bilingual, Culturally Tailored Mobile App and Patient Navigation</a:t>
            </a:r>
            <a:endParaRPr lang="en-US" sz="3200" b="1" dirty="0">
              <a:latin typeface="Arial" panose="020B0604020202020204" pitchFamily="34" charset="0"/>
              <a:cs typeface="Arial" panose="020B0604020202020204" pitchFamily="34" charset="0"/>
            </a:endParaRPr>
          </a:p>
        </p:txBody>
      </p:sp>
      <p:sp>
        <p:nvSpPr>
          <p:cNvPr id="5" name="Text Placeholder 17">
            <a:extLst>
              <a:ext uri="{FF2B5EF4-FFF2-40B4-BE49-F238E27FC236}">
                <a16:creationId xmlns:a16="http://schemas.microsoft.com/office/drawing/2014/main" id="{89F340D4-4E32-3C01-F7C6-9510B53A966D}"/>
              </a:ext>
            </a:extLst>
          </p:cNvPr>
          <p:cNvSpPr txBox="1">
            <a:spLocks/>
          </p:cNvSpPr>
          <p:nvPr/>
        </p:nvSpPr>
        <p:spPr>
          <a:xfrm>
            <a:off x="3448050" y="1473809"/>
            <a:ext cx="25107900" cy="1333894"/>
          </a:xfrm>
          <a:prstGeom prst="rect">
            <a:avLst/>
          </a:prstGeom>
        </p:spPr>
        <p:txBody>
          <a:bodyPr>
            <a:normAutofit/>
          </a:bodyPr>
          <a:lstStyle>
            <a:lvl1pPr marL="0" indent="0" algn="ctr" defTabSz="3071751" rtl="0" eaLnBrk="1" latinLnBrk="0" hangingPunct="1">
              <a:spcBef>
                <a:spcPct val="20000"/>
              </a:spcBef>
              <a:buFontTx/>
              <a:buNone/>
              <a:defRPr sz="3920" kern="1200">
                <a:solidFill>
                  <a:schemeClr val="tx1"/>
                </a:solidFill>
                <a:latin typeface="+mj-lt"/>
                <a:ea typeface="+mn-ea"/>
                <a:cs typeface="+mn-cs"/>
              </a:defRPr>
            </a:lvl1pPr>
            <a:lvl2pPr marL="2495798" indent="-959922" algn="l" defTabSz="3071751" rtl="0" eaLnBrk="1" latinLnBrk="0" hangingPunct="1">
              <a:spcBef>
                <a:spcPct val="20000"/>
              </a:spcBef>
              <a:buFontTx/>
              <a:buNone/>
              <a:defRPr sz="6414" kern="1200">
                <a:solidFill>
                  <a:schemeClr val="tx1"/>
                </a:solidFill>
                <a:latin typeface="+mn-lt"/>
                <a:ea typeface="+mn-ea"/>
                <a:cs typeface="+mn-cs"/>
              </a:defRPr>
            </a:lvl2pPr>
            <a:lvl3pPr marL="3839689" indent="-767938" algn="l" defTabSz="3071751" rtl="0" eaLnBrk="1" latinLnBrk="0" hangingPunct="1">
              <a:spcBef>
                <a:spcPct val="20000"/>
              </a:spcBef>
              <a:buFontTx/>
              <a:buNone/>
              <a:defRPr sz="6414" kern="1200">
                <a:solidFill>
                  <a:schemeClr val="tx1"/>
                </a:solidFill>
                <a:latin typeface="+mn-lt"/>
                <a:ea typeface="+mn-ea"/>
                <a:cs typeface="+mn-cs"/>
              </a:defRPr>
            </a:lvl3pPr>
            <a:lvl4pPr marL="5375565" indent="-767938" algn="l" defTabSz="3071751" rtl="0" eaLnBrk="1" latinLnBrk="0" hangingPunct="1">
              <a:spcBef>
                <a:spcPct val="20000"/>
              </a:spcBef>
              <a:buFontTx/>
              <a:buNone/>
              <a:defRPr sz="6414" kern="1200">
                <a:solidFill>
                  <a:schemeClr val="tx1"/>
                </a:solidFill>
                <a:latin typeface="+mn-lt"/>
                <a:ea typeface="+mn-ea"/>
                <a:cs typeface="+mn-cs"/>
              </a:defRPr>
            </a:lvl4pPr>
            <a:lvl5pPr marL="6911440" indent="-767938" algn="l" defTabSz="3071751" rtl="0" eaLnBrk="1" latinLnBrk="0" hangingPunct="1">
              <a:spcBef>
                <a:spcPct val="20000"/>
              </a:spcBef>
              <a:buFontTx/>
              <a:buNone/>
              <a:defRPr sz="6414" kern="1200">
                <a:solidFill>
                  <a:schemeClr val="tx1"/>
                </a:solidFill>
                <a:latin typeface="+mn-lt"/>
                <a:ea typeface="+mn-ea"/>
                <a:cs typeface="+mn-cs"/>
              </a:defRPr>
            </a:lvl5pPr>
            <a:lvl6pPr marL="8447315" indent="-767938" algn="l" defTabSz="3071751" rtl="0" eaLnBrk="1" latinLnBrk="0" hangingPunct="1">
              <a:spcBef>
                <a:spcPct val="20000"/>
              </a:spcBef>
              <a:buFont typeface="Arial" pitchFamily="34" charset="0"/>
              <a:buChar char="•"/>
              <a:defRPr sz="6770" kern="1200">
                <a:solidFill>
                  <a:schemeClr val="tx1"/>
                </a:solidFill>
                <a:latin typeface="+mn-lt"/>
                <a:ea typeface="+mn-ea"/>
                <a:cs typeface="+mn-cs"/>
              </a:defRPr>
            </a:lvl6pPr>
            <a:lvl7pPr marL="9983191" indent="-767938" algn="l" defTabSz="3071751" rtl="0" eaLnBrk="1" latinLnBrk="0" hangingPunct="1">
              <a:spcBef>
                <a:spcPct val="20000"/>
              </a:spcBef>
              <a:buFont typeface="Arial" pitchFamily="34" charset="0"/>
              <a:buChar char="•"/>
              <a:defRPr sz="6770" kern="1200">
                <a:solidFill>
                  <a:schemeClr val="tx1"/>
                </a:solidFill>
                <a:latin typeface="+mn-lt"/>
                <a:ea typeface="+mn-ea"/>
                <a:cs typeface="+mn-cs"/>
              </a:defRPr>
            </a:lvl7pPr>
            <a:lvl8pPr marL="11519066" indent="-767938" algn="l" defTabSz="3071751" rtl="0" eaLnBrk="1" latinLnBrk="0" hangingPunct="1">
              <a:spcBef>
                <a:spcPct val="20000"/>
              </a:spcBef>
              <a:buFont typeface="Arial" pitchFamily="34" charset="0"/>
              <a:buChar char="•"/>
              <a:defRPr sz="6770" kern="1200">
                <a:solidFill>
                  <a:schemeClr val="tx1"/>
                </a:solidFill>
                <a:latin typeface="+mn-lt"/>
                <a:ea typeface="+mn-ea"/>
                <a:cs typeface="+mn-cs"/>
              </a:defRPr>
            </a:lvl8pPr>
            <a:lvl9pPr marL="13054941" indent="-767938" algn="l" defTabSz="3071751" rtl="0" eaLnBrk="1" latinLnBrk="0" hangingPunct="1">
              <a:spcBef>
                <a:spcPct val="20000"/>
              </a:spcBef>
              <a:buFont typeface="Arial" pitchFamily="34" charset="0"/>
              <a:buChar char="•"/>
              <a:defRPr sz="6770" kern="1200">
                <a:solidFill>
                  <a:schemeClr val="tx1"/>
                </a:solidFill>
                <a:latin typeface="+mn-lt"/>
                <a:ea typeface="+mn-ea"/>
                <a:cs typeface="+mn-cs"/>
              </a:defRPr>
            </a:lvl9pPr>
          </a:lstStyle>
          <a:p>
            <a:pPr defTabSz="1045068" fontAlgn="base">
              <a:lnSpc>
                <a:spcPct val="110000"/>
              </a:lnSpc>
              <a:spcBef>
                <a:spcPct val="0"/>
              </a:spcBef>
              <a:defRPr/>
            </a:pPr>
            <a:r>
              <a:rPr lang="en-US" altLang="en-US" sz="1500" dirty="0">
                <a:latin typeface="Arial" panose="020B0604020202020204" pitchFamily="34" charset="0"/>
                <a:ea typeface="MS PGothic" panose="020B0600070205080204" pitchFamily="34" charset="-128"/>
              </a:rPr>
              <a:t>Patricia Chalela, DrPH,</a:t>
            </a:r>
            <a:r>
              <a:rPr lang="en-US" altLang="en-US" sz="1500" baseline="30000" dirty="0">
                <a:latin typeface="Arial" panose="020B0604020202020204" pitchFamily="34" charset="0"/>
                <a:ea typeface="MS PGothic" panose="020B0600070205080204" pitchFamily="34" charset="-128"/>
              </a:rPr>
              <a:t>1 </a:t>
            </a:r>
            <a:r>
              <a:rPr lang="en-US" altLang="en-US" sz="1500" dirty="0">
                <a:latin typeface="Arial" panose="020B0604020202020204" pitchFamily="34" charset="0"/>
                <a:ea typeface="MS PGothic" panose="020B0600070205080204" pitchFamily="34" charset="-128"/>
              </a:rPr>
              <a:t>Vivian Cortez, MS,</a:t>
            </a:r>
            <a:r>
              <a:rPr lang="en-US" altLang="en-US" sz="1500" baseline="30000" dirty="0">
                <a:latin typeface="Arial" panose="020B0604020202020204" pitchFamily="34" charset="0"/>
                <a:ea typeface="MS PGothic" panose="020B0600070205080204" pitchFamily="34" charset="-128"/>
              </a:rPr>
              <a:t>1</a:t>
            </a:r>
            <a:r>
              <a:rPr lang="en-US" altLang="en-US" sz="1500" dirty="0">
                <a:latin typeface="Arial" panose="020B0604020202020204" pitchFamily="34" charset="0"/>
                <a:ea typeface="MS PGothic" panose="020B0600070205080204" pitchFamily="34" charset="-128"/>
              </a:rPr>
              <a:t> Sandra Sivak, BS,</a:t>
            </a:r>
            <a:r>
              <a:rPr lang="en-US" altLang="en-US" sz="1500" baseline="30000" dirty="0">
                <a:latin typeface="Arial" panose="020B0604020202020204" pitchFamily="34" charset="0"/>
                <a:ea typeface="MS PGothic" panose="020B0600070205080204" pitchFamily="34" charset="-128"/>
              </a:rPr>
              <a:t>1  </a:t>
            </a:r>
            <a:r>
              <a:rPr lang="en-US" altLang="en-US" sz="1500" dirty="0">
                <a:latin typeface="Arial" panose="020B0604020202020204" pitchFamily="34" charset="0"/>
                <a:ea typeface="MS PGothic" panose="020B0600070205080204" pitchFamily="34" charset="-128"/>
              </a:rPr>
              <a:t>Armida Flores, BA,</a:t>
            </a:r>
            <a:r>
              <a:rPr lang="en-US" altLang="en-US" sz="1500" baseline="30000" dirty="0">
                <a:latin typeface="Arial" panose="020B0604020202020204" pitchFamily="34" charset="0"/>
                <a:ea typeface="MS PGothic" panose="020B0600070205080204" pitchFamily="34" charset="-128"/>
                <a:cs typeface="Arial" panose="020B0604020202020204" pitchFamily="34" charset="0"/>
              </a:rPr>
              <a:t>1 </a:t>
            </a:r>
            <a:r>
              <a:rPr lang="en-US" altLang="en-US" sz="1500" dirty="0">
                <a:solidFill>
                  <a:srgbClr val="000000"/>
                </a:solidFill>
                <a:latin typeface="Arial" panose="020B0604020202020204" pitchFamily="34" charset="0"/>
                <a:cs typeface="Arial" panose="020B0604020202020204" pitchFamily="34" charset="0"/>
              </a:rPr>
              <a:t>M</a:t>
            </a:r>
            <a:r>
              <a:rPr kumimoji="0" lang="en-US" altLang="en-US" sz="150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artha</a:t>
            </a:r>
            <a:r>
              <a:rPr kumimoji="0" lang="en-US" altLang="en-US" sz="15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De La Mora, BS,</a:t>
            </a:r>
            <a:r>
              <a:rPr kumimoji="0" lang="en-US" altLang="en-US" sz="1500" i="0" u="none" strike="noStrike" kern="1200" cap="none" spc="0" normalizeH="0" baseline="30000" noProof="0" dirty="0">
                <a:ln>
                  <a:noFill/>
                </a:ln>
                <a:solidFill>
                  <a:srgbClr val="000000"/>
                </a:solidFill>
                <a:effectLst/>
                <a:uLnTx/>
                <a:uFillTx/>
                <a:latin typeface="Arial" panose="020B0604020202020204" pitchFamily="34" charset="0"/>
                <a:cs typeface="Arial" panose="020B0604020202020204" pitchFamily="34" charset="0"/>
              </a:rPr>
              <a:t>1 </a:t>
            </a:r>
            <a:r>
              <a:rPr kumimoji="0" lang="en-US" altLang="en-US" sz="15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Zully Garcia, BS,</a:t>
            </a:r>
            <a:r>
              <a:rPr kumimoji="0" lang="en-US" altLang="en-US" sz="1500" i="0" u="none" strike="noStrike" kern="1200" cap="none" spc="0" normalizeH="0" baseline="30000" noProof="0" dirty="0">
                <a:ln>
                  <a:noFill/>
                </a:ln>
                <a:solidFill>
                  <a:srgbClr val="000000"/>
                </a:solidFill>
                <a:effectLst/>
                <a:uLnTx/>
                <a:uFillTx/>
                <a:latin typeface="Arial" panose="020B0604020202020204" pitchFamily="34" charset="0"/>
                <a:cs typeface="Arial" panose="020B0604020202020204" pitchFamily="34" charset="0"/>
              </a:rPr>
              <a:t>1</a:t>
            </a:r>
            <a:r>
              <a:rPr lang="en-US" altLang="en-US" sz="1500" dirty="0">
                <a:solidFill>
                  <a:srgbClr val="000000"/>
                </a:solidFill>
                <a:latin typeface="Arial" panose="020B0604020202020204" pitchFamily="34" charset="0"/>
                <a:cs typeface="Arial" panose="020B0604020202020204" pitchFamily="34" charset="0"/>
              </a:rPr>
              <a:t> </a:t>
            </a:r>
            <a:r>
              <a:rPr lang="en-US" altLang="en-US" sz="1500" dirty="0" err="1">
                <a:solidFill>
                  <a:srgbClr val="000000"/>
                </a:solidFill>
                <a:latin typeface="Arial" panose="020B0604020202020204" pitchFamily="34" charset="0"/>
                <a:cs typeface="Arial" panose="020B0604020202020204" pitchFamily="34" charset="0"/>
              </a:rPr>
              <a:t>Byeong</a:t>
            </a:r>
            <a:r>
              <a:rPr lang="en-US" altLang="en-US" sz="1500" dirty="0">
                <a:solidFill>
                  <a:srgbClr val="000000"/>
                </a:solidFill>
                <a:latin typeface="Arial" panose="020B0604020202020204" pitchFamily="34" charset="0"/>
                <a:cs typeface="Arial" panose="020B0604020202020204" pitchFamily="34" charset="0"/>
              </a:rPr>
              <a:t> Choi, PhD,</a:t>
            </a:r>
            <a:r>
              <a:rPr kumimoji="0" lang="en-US" altLang="en-US" sz="1500" i="0" u="none" strike="noStrike" kern="1200" cap="none" spc="0" normalizeH="0" baseline="30000" noProof="0" dirty="0">
                <a:ln>
                  <a:noFill/>
                </a:ln>
                <a:solidFill>
                  <a:srgbClr val="000000"/>
                </a:solidFill>
                <a:effectLst/>
                <a:uLnTx/>
                <a:uFillTx/>
                <a:latin typeface="Arial" panose="020B0604020202020204" pitchFamily="34" charset="0"/>
                <a:cs typeface="Arial" panose="020B0604020202020204" pitchFamily="34" charset="0"/>
              </a:rPr>
              <a:t> 1  </a:t>
            </a:r>
            <a:r>
              <a:rPr kumimoji="0" lang="en-US" altLang="en-US" sz="15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Edgar Muñoz, MS,</a:t>
            </a:r>
            <a:r>
              <a:rPr kumimoji="0" lang="en-US" altLang="en-US" sz="1500" i="0" u="none" strike="noStrike" kern="1200" cap="none" spc="0" normalizeH="0" baseline="30000" noProof="0" dirty="0">
                <a:ln>
                  <a:noFill/>
                </a:ln>
                <a:solidFill>
                  <a:srgbClr val="000000"/>
                </a:solidFill>
                <a:effectLst/>
                <a:uLnTx/>
                <a:uFillTx/>
                <a:latin typeface="Arial" panose="020B0604020202020204" pitchFamily="34" charset="0"/>
                <a:cs typeface="Arial" panose="020B0604020202020204" pitchFamily="34" charset="0"/>
              </a:rPr>
              <a:t>1</a:t>
            </a:r>
            <a:r>
              <a:rPr kumimoji="0" lang="en-US" altLang="en-US" sz="15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Mauren Duran, BS,</a:t>
            </a:r>
            <a:r>
              <a:rPr kumimoji="0" lang="en-US" altLang="en-US" sz="1500" i="0" u="none" strike="noStrike" kern="1200" cap="none" spc="0" normalizeH="0" baseline="30000" noProof="0" dirty="0">
                <a:ln>
                  <a:noFill/>
                </a:ln>
                <a:solidFill>
                  <a:srgbClr val="000000"/>
                </a:solidFill>
                <a:effectLst/>
                <a:uLnTx/>
                <a:uFillTx/>
                <a:latin typeface="Arial" panose="020B0604020202020204" pitchFamily="34" charset="0"/>
                <a:cs typeface="Arial" panose="020B0604020202020204" pitchFamily="34" charset="0"/>
              </a:rPr>
              <a:t>1 </a:t>
            </a:r>
            <a:r>
              <a:rPr kumimoji="0" lang="en-US" altLang="en-US" sz="15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lang="en-US" altLang="en-US" sz="1500" dirty="0">
                <a:solidFill>
                  <a:srgbClr val="000000"/>
                </a:solidFill>
                <a:latin typeface="Arial" panose="020B0604020202020204" pitchFamily="34" charset="0"/>
                <a:cs typeface="Arial" panose="020B0604020202020204" pitchFamily="34" charset="0"/>
              </a:rPr>
              <a:t>Shayannie Sierra,</a:t>
            </a:r>
            <a:r>
              <a:rPr kumimoji="0" lang="en-US" altLang="en-US" sz="1500" i="0" u="none" strike="noStrike" kern="1200" cap="none" spc="0" normalizeH="0" baseline="30000" noProof="0" dirty="0">
                <a:ln>
                  <a:noFill/>
                </a:ln>
                <a:solidFill>
                  <a:srgbClr val="000000"/>
                </a:solidFill>
                <a:effectLst/>
                <a:uLnTx/>
                <a:uFillTx/>
                <a:latin typeface="Arial" panose="020B0604020202020204" pitchFamily="34" charset="0"/>
                <a:cs typeface="Arial" panose="020B0604020202020204" pitchFamily="34" charset="0"/>
              </a:rPr>
              <a:t>1</a:t>
            </a:r>
            <a:r>
              <a:rPr lang="en-US" altLang="en-US" sz="1500" dirty="0">
                <a:solidFill>
                  <a:srgbClr val="000000"/>
                </a:solidFill>
                <a:latin typeface="Arial" panose="020B0604020202020204" pitchFamily="34" charset="0"/>
                <a:cs typeface="Arial" panose="020B0604020202020204" pitchFamily="34" charset="0"/>
              </a:rPr>
              <a:t> Chastity Garay,</a:t>
            </a:r>
            <a:r>
              <a:rPr lang="en-US" altLang="en-US" sz="1500" baseline="30000" dirty="0">
                <a:solidFill>
                  <a:srgbClr val="000000"/>
                </a:solidFill>
                <a:latin typeface="Arial" panose="020B0604020202020204" pitchFamily="34" charset="0"/>
                <a:cs typeface="Arial" panose="020B0604020202020204" pitchFamily="34" charset="0"/>
              </a:rPr>
              <a:t> </a:t>
            </a:r>
            <a:r>
              <a:rPr kumimoji="0" lang="en-US" altLang="en-US" sz="1500" i="0" u="none" strike="noStrike" kern="1200" cap="none" spc="0" normalizeH="0" baseline="30000" noProof="0" dirty="0">
                <a:ln>
                  <a:noFill/>
                </a:ln>
                <a:solidFill>
                  <a:srgbClr val="000000"/>
                </a:solidFill>
                <a:effectLst/>
                <a:uLnTx/>
                <a:uFillTx/>
                <a:latin typeface="Arial" panose="020B0604020202020204" pitchFamily="34" charset="0"/>
                <a:cs typeface="Arial" panose="020B0604020202020204" pitchFamily="34" charset="0"/>
              </a:rPr>
              <a:t>1</a:t>
            </a:r>
            <a:r>
              <a:rPr kumimoji="0" lang="en-US" altLang="en-US" sz="15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p>
          <a:p>
            <a:pPr defTabSz="1045068" fontAlgn="base">
              <a:lnSpc>
                <a:spcPct val="110000"/>
              </a:lnSpc>
              <a:spcBef>
                <a:spcPct val="0"/>
              </a:spcBef>
              <a:defRPr/>
            </a:pPr>
            <a:r>
              <a:rPr lang="en-US" altLang="en-US" sz="1500" dirty="0">
                <a:solidFill>
                  <a:srgbClr val="000000"/>
                </a:solidFill>
                <a:latin typeface="Arial" panose="020B0604020202020204" pitchFamily="34" charset="0"/>
                <a:cs typeface="Arial" panose="020B0604020202020204" pitchFamily="34" charset="0"/>
              </a:rPr>
              <a:t>Brittney Millard,</a:t>
            </a:r>
            <a:r>
              <a:rPr lang="en-US" altLang="en-US" sz="1500" baseline="30000" dirty="0">
                <a:latin typeface="Arial" panose="020B0604020202020204" pitchFamily="34" charset="0"/>
                <a:ea typeface="MS PGothic" panose="020B0600070205080204" pitchFamily="34" charset="-128"/>
              </a:rPr>
              <a:t> 1</a:t>
            </a:r>
            <a:r>
              <a:rPr lang="en-US" altLang="en-US" sz="1500" dirty="0">
                <a:solidFill>
                  <a:srgbClr val="000000"/>
                </a:solidFill>
                <a:latin typeface="Arial" panose="020B0604020202020204" pitchFamily="34" charset="0"/>
                <a:cs typeface="Arial" panose="020B0604020202020204" pitchFamily="34" charset="0"/>
              </a:rPr>
              <a:t> Clif</a:t>
            </a:r>
            <a:r>
              <a:rPr kumimoji="0" lang="en-US" altLang="en-US" sz="15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f Despres, BJ,</a:t>
            </a:r>
            <a:r>
              <a:rPr kumimoji="0" lang="en-US" altLang="en-US" sz="1500" i="0" u="none" strike="noStrike" kern="1200" cap="none" spc="0" normalizeH="0" baseline="30000" noProof="0" dirty="0">
                <a:ln>
                  <a:noFill/>
                </a:ln>
                <a:solidFill>
                  <a:srgbClr val="000000"/>
                </a:solidFill>
                <a:effectLst/>
                <a:uLnTx/>
                <a:uFillTx/>
                <a:latin typeface="Arial" panose="020B0604020202020204" pitchFamily="34" charset="0"/>
                <a:cs typeface="Arial" panose="020B0604020202020204" pitchFamily="34" charset="0"/>
              </a:rPr>
              <a:t>1</a:t>
            </a:r>
            <a:r>
              <a:rPr kumimoji="0" lang="en-US" altLang="en-US" sz="15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Alyssa Gonzales, BA,</a:t>
            </a:r>
            <a:r>
              <a:rPr kumimoji="0" lang="en-US" altLang="en-US" sz="1500" i="0" u="none" strike="noStrike" kern="1200" cap="none" spc="0" normalizeH="0" baseline="30000" noProof="0" dirty="0">
                <a:ln>
                  <a:noFill/>
                </a:ln>
                <a:solidFill>
                  <a:srgbClr val="000000"/>
                </a:solidFill>
                <a:effectLst/>
                <a:uLnTx/>
                <a:uFillTx/>
                <a:latin typeface="Arial" panose="020B0604020202020204" pitchFamily="34" charset="0"/>
                <a:cs typeface="Arial" panose="020B0604020202020204" pitchFamily="34" charset="0"/>
              </a:rPr>
              <a:t>1</a:t>
            </a:r>
            <a:r>
              <a:rPr kumimoji="0" lang="en-US" altLang="en-US" sz="15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Virginia Kaklamani, MD,</a:t>
            </a:r>
            <a:r>
              <a:rPr kumimoji="0" lang="en-US" altLang="en-US" sz="1500" i="0" u="none" strike="noStrike" kern="1200" cap="none" spc="0" normalizeH="0" baseline="30000" noProof="0" dirty="0">
                <a:ln>
                  <a:noFill/>
                </a:ln>
                <a:solidFill>
                  <a:srgbClr val="000000"/>
                </a:solidFill>
                <a:effectLst/>
                <a:uLnTx/>
                <a:uFillTx/>
                <a:latin typeface="Arial" panose="020B0604020202020204" pitchFamily="34" charset="0"/>
                <a:cs typeface="Arial" panose="020B0604020202020204" pitchFamily="34" charset="0"/>
              </a:rPr>
              <a:t>2</a:t>
            </a:r>
            <a:r>
              <a:rPr kumimoji="0" lang="en-US" altLang="en-US" sz="15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Kate Lathrop, MD,</a:t>
            </a:r>
            <a:r>
              <a:rPr kumimoji="0" lang="en-US" altLang="en-US" sz="1500" i="0" u="none" strike="noStrike" kern="1200" cap="none" spc="0" normalizeH="0" baseline="30000" noProof="0" dirty="0">
                <a:ln>
                  <a:noFill/>
                </a:ln>
                <a:solidFill>
                  <a:srgbClr val="000000"/>
                </a:solidFill>
                <a:effectLst/>
                <a:uLnTx/>
                <a:uFillTx/>
                <a:latin typeface="Arial" panose="020B0604020202020204" pitchFamily="34" charset="0"/>
                <a:cs typeface="Arial" panose="020B0604020202020204" pitchFamily="34" charset="0"/>
              </a:rPr>
              <a:t>2</a:t>
            </a:r>
            <a:r>
              <a:rPr kumimoji="0" lang="en-US" altLang="en-US" sz="15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Marcela Mazo Canola, MD,</a:t>
            </a:r>
            <a:r>
              <a:rPr kumimoji="0" lang="en-US" altLang="en-US" sz="1500" i="0" u="none" strike="noStrike" kern="1200" cap="none" spc="0" normalizeH="0" baseline="30000" noProof="0" dirty="0">
                <a:ln>
                  <a:noFill/>
                </a:ln>
                <a:solidFill>
                  <a:srgbClr val="000000"/>
                </a:solidFill>
                <a:effectLst/>
                <a:uLnTx/>
                <a:uFillTx/>
                <a:latin typeface="Arial" panose="020B0604020202020204" pitchFamily="34" charset="0"/>
                <a:cs typeface="Arial" panose="020B0604020202020204" pitchFamily="34" charset="0"/>
              </a:rPr>
              <a:t>2</a:t>
            </a:r>
            <a:r>
              <a:rPr kumimoji="0" lang="en-US" altLang="en-US" sz="15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Devasena Inupakutika, PhD,</a:t>
            </a:r>
            <a:r>
              <a:rPr lang="en-US" altLang="en-US" sz="1500" baseline="30000" dirty="0">
                <a:solidFill>
                  <a:srgbClr val="000000"/>
                </a:solidFill>
                <a:latin typeface="Arial" panose="020B0604020202020204" pitchFamily="34" charset="0"/>
                <a:cs typeface="Arial" panose="020B0604020202020204" pitchFamily="34" charset="0"/>
              </a:rPr>
              <a:t>3</a:t>
            </a:r>
            <a:r>
              <a:rPr kumimoji="0" lang="en-US" altLang="en-US" sz="15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David Akopian, PhD,</a:t>
            </a:r>
            <a:r>
              <a:rPr lang="en-US" altLang="en-US" sz="1500" baseline="30000" dirty="0">
                <a:solidFill>
                  <a:srgbClr val="000000"/>
                </a:solidFill>
                <a:latin typeface="Arial" panose="020B0604020202020204" pitchFamily="34" charset="0"/>
                <a:cs typeface="Arial" panose="020B0604020202020204" pitchFamily="34" charset="0"/>
              </a:rPr>
              <a:t>3</a:t>
            </a:r>
            <a:r>
              <a:rPr kumimoji="0" lang="en-US" altLang="en-US" sz="15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Amelie G. Ramirez, DrPH</a:t>
            </a:r>
            <a:r>
              <a:rPr kumimoji="0" lang="en-US" altLang="en-US" sz="1500" i="0" u="none" strike="noStrike" kern="1200" cap="none" spc="0" normalizeH="0" baseline="30000" noProof="0" dirty="0">
                <a:ln>
                  <a:noFill/>
                </a:ln>
                <a:solidFill>
                  <a:srgbClr val="000000"/>
                </a:solidFill>
                <a:effectLst/>
                <a:uLnTx/>
                <a:uFillTx/>
                <a:latin typeface="Arial" panose="020B0604020202020204" pitchFamily="34" charset="0"/>
                <a:cs typeface="Arial" panose="020B0604020202020204" pitchFamily="34" charset="0"/>
              </a:rPr>
              <a:t>1 </a:t>
            </a:r>
          </a:p>
          <a:p>
            <a:pPr defTabSz="1045068" fontAlgn="base">
              <a:lnSpc>
                <a:spcPct val="110000"/>
              </a:lnSpc>
              <a:spcBef>
                <a:spcPct val="0"/>
              </a:spcBef>
              <a:defRPr/>
            </a:pPr>
            <a:r>
              <a:rPr lang="en-US" altLang="en-US" sz="1400" baseline="30000" dirty="0">
                <a:latin typeface="Arial" panose="020B0604020202020204" pitchFamily="34" charset="0"/>
                <a:ea typeface="MS PGothic" panose="020B0600070205080204" pitchFamily="34" charset="-128"/>
              </a:rPr>
              <a:t>1</a:t>
            </a:r>
            <a:r>
              <a:rPr lang="en-US" altLang="en-US" sz="1400" dirty="0">
                <a:latin typeface="Arial" panose="020B0604020202020204" pitchFamily="34" charset="0"/>
                <a:ea typeface="MS PGothic" panose="020B0600070205080204" pitchFamily="34" charset="-128"/>
              </a:rPr>
              <a:t>Institute for Health Promotion Research, UT Health SA; </a:t>
            </a:r>
            <a:r>
              <a:rPr lang="en-US" altLang="en-US" sz="1400" baseline="30000" dirty="0">
                <a:latin typeface="Arial" panose="020B0604020202020204" pitchFamily="34" charset="0"/>
                <a:ea typeface="MS PGothic" panose="020B0600070205080204" pitchFamily="34" charset="-128"/>
              </a:rPr>
              <a:t>2</a:t>
            </a:r>
            <a:r>
              <a:rPr lang="en-US" altLang="en-US" sz="1400" dirty="0">
                <a:latin typeface="Arial" panose="020B0604020202020204" pitchFamily="34" charset="0"/>
                <a:ea typeface="MS PGothic" panose="020B0600070205080204" pitchFamily="34" charset="-128"/>
              </a:rPr>
              <a:t>Mays Cancer Center, UT Health SA; </a:t>
            </a:r>
            <a:r>
              <a:rPr lang="en-US" altLang="en-US" sz="1400" baseline="30000" dirty="0">
                <a:latin typeface="Arial" panose="020B0604020202020204" pitchFamily="34" charset="0"/>
                <a:ea typeface="MS PGothic" panose="020B0600070205080204" pitchFamily="34" charset="-128"/>
              </a:rPr>
              <a:t>3</a:t>
            </a:r>
            <a:r>
              <a:rPr lang="en-US" altLang="en-US" sz="1400" dirty="0">
                <a:latin typeface="Arial" panose="020B0604020202020204" pitchFamily="34" charset="0"/>
                <a:ea typeface="MS PGothic" panose="020B0600070205080204" pitchFamily="34" charset="-128"/>
              </a:rPr>
              <a:t>University of Texas at San Antonio </a:t>
            </a:r>
          </a:p>
        </p:txBody>
      </p:sp>
      <p:sp>
        <p:nvSpPr>
          <p:cNvPr id="15" name="AutoShape 47">
            <a:extLst>
              <a:ext uri="{FF2B5EF4-FFF2-40B4-BE49-F238E27FC236}">
                <a16:creationId xmlns:a16="http://schemas.microsoft.com/office/drawing/2014/main" id="{18361DCB-2568-2A41-2BBE-69C4330FA620}"/>
              </a:ext>
            </a:extLst>
          </p:cNvPr>
          <p:cNvSpPr>
            <a:spLocks noChangeArrowheads="1"/>
          </p:cNvSpPr>
          <p:nvPr/>
        </p:nvSpPr>
        <p:spPr bwMode="auto">
          <a:xfrm>
            <a:off x="391990" y="2695438"/>
            <a:ext cx="7589520" cy="486728"/>
          </a:xfrm>
          <a:prstGeom prst="roundRect">
            <a:avLst>
              <a:gd name="adj" fmla="val 0"/>
            </a:avLst>
          </a:prstGeom>
          <a:solidFill>
            <a:srgbClr val="BC4A26"/>
          </a:solidFill>
          <a:ln>
            <a:noFill/>
          </a:ln>
        </p:spPr>
        <p:txBody>
          <a:bodyPr wrap="none" anchor="ctr"/>
          <a:lstStyle>
            <a:lvl1pPr eaLnBrk="0" hangingPunct="0">
              <a:defRPr sz="10600">
                <a:solidFill>
                  <a:schemeClr val="tx2"/>
                </a:solidFill>
                <a:latin typeface="Arial" panose="020B0604020202020204" pitchFamily="34" charset="0"/>
                <a:ea typeface="MS PGothic" panose="020B0600070205080204" pitchFamily="34" charset="-128"/>
              </a:defRPr>
            </a:lvl1pPr>
            <a:lvl2pPr marL="742950" indent="-285750" eaLnBrk="0" hangingPunct="0">
              <a:defRPr sz="10600">
                <a:solidFill>
                  <a:schemeClr val="tx2"/>
                </a:solidFill>
                <a:latin typeface="Arial" panose="020B0604020202020204" pitchFamily="34" charset="0"/>
                <a:ea typeface="MS PGothic" panose="020B0600070205080204" pitchFamily="34" charset="-128"/>
              </a:defRPr>
            </a:lvl2pPr>
            <a:lvl3pPr marL="1143000" indent="-228600" eaLnBrk="0" hangingPunct="0">
              <a:defRPr sz="10600">
                <a:solidFill>
                  <a:schemeClr val="tx2"/>
                </a:solidFill>
                <a:latin typeface="Arial" panose="020B0604020202020204" pitchFamily="34" charset="0"/>
                <a:ea typeface="MS PGothic" panose="020B0600070205080204" pitchFamily="34" charset="-128"/>
              </a:defRPr>
            </a:lvl3pPr>
            <a:lvl4pPr marL="1600200" indent="-228600" eaLnBrk="0" hangingPunct="0">
              <a:defRPr sz="10600">
                <a:solidFill>
                  <a:schemeClr val="tx2"/>
                </a:solidFill>
                <a:latin typeface="Arial" panose="020B0604020202020204" pitchFamily="34" charset="0"/>
                <a:ea typeface="MS PGothic" panose="020B0600070205080204" pitchFamily="34" charset="-128"/>
              </a:defRPr>
            </a:lvl4pPr>
            <a:lvl5pPr marL="2057400" indent="-228600" eaLnBrk="0" hangingPunct="0">
              <a:defRPr sz="10600">
                <a:solidFill>
                  <a:schemeClr val="tx2"/>
                </a:solidFill>
                <a:latin typeface="Arial" panose="020B0604020202020204" pitchFamily="34" charset="0"/>
                <a:ea typeface="MS PGothic" panose="020B0600070205080204" pitchFamily="34" charset="-128"/>
              </a:defRPr>
            </a:lvl5pPr>
            <a:lvl6pPr marL="25146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6pPr>
            <a:lvl7pPr marL="29718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7pPr>
            <a:lvl8pPr marL="34290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8pPr>
            <a:lvl9pPr marL="38862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9pPr>
          </a:lstStyle>
          <a:p>
            <a:pPr algn="l" eaLnBrk="1" hangingPunct="1"/>
            <a:endParaRPr lang="en-US" altLang="en-US" sz="12115" dirty="0"/>
          </a:p>
        </p:txBody>
      </p:sp>
      <p:sp>
        <p:nvSpPr>
          <p:cNvPr id="16" name="Text Box 5">
            <a:extLst>
              <a:ext uri="{FF2B5EF4-FFF2-40B4-BE49-F238E27FC236}">
                <a16:creationId xmlns:a16="http://schemas.microsoft.com/office/drawing/2014/main" id="{E5C9D499-E94C-74B5-E08D-3BDE9F33BB75}"/>
              </a:ext>
            </a:extLst>
          </p:cNvPr>
          <p:cNvSpPr txBox="1">
            <a:spLocks noChangeArrowheads="1"/>
          </p:cNvSpPr>
          <p:nvPr/>
        </p:nvSpPr>
        <p:spPr bwMode="auto">
          <a:xfrm>
            <a:off x="454934" y="2718854"/>
            <a:ext cx="6831392" cy="444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87" tIns="52243" rIns="104487" bIns="52243">
            <a:spAutoFit/>
          </a:bodyPr>
          <a:lstStyle>
            <a:lvl1pPr defTabSz="2193925" eaLnBrk="0" hangingPunct="0">
              <a:defRPr sz="10600">
                <a:solidFill>
                  <a:schemeClr val="tx2"/>
                </a:solidFill>
                <a:latin typeface="Arial" panose="020B0604020202020204" pitchFamily="34" charset="0"/>
                <a:ea typeface="MS PGothic" panose="020B0600070205080204" pitchFamily="34" charset="-128"/>
              </a:defRPr>
            </a:lvl1pPr>
            <a:lvl2pPr marL="742950" indent="-285750" defTabSz="2193925" eaLnBrk="0" hangingPunct="0">
              <a:defRPr sz="10600">
                <a:solidFill>
                  <a:schemeClr val="tx2"/>
                </a:solidFill>
                <a:latin typeface="Arial" panose="020B0604020202020204" pitchFamily="34" charset="0"/>
                <a:ea typeface="MS PGothic" panose="020B0600070205080204" pitchFamily="34" charset="-128"/>
              </a:defRPr>
            </a:lvl2pPr>
            <a:lvl3pPr marL="1143000" indent="-228600" defTabSz="2193925" eaLnBrk="0" hangingPunct="0">
              <a:defRPr sz="10600">
                <a:solidFill>
                  <a:schemeClr val="tx2"/>
                </a:solidFill>
                <a:latin typeface="Arial" panose="020B0604020202020204" pitchFamily="34" charset="0"/>
                <a:ea typeface="MS PGothic" panose="020B0600070205080204" pitchFamily="34" charset="-128"/>
              </a:defRPr>
            </a:lvl3pPr>
            <a:lvl4pPr marL="1600200" indent="-228600" defTabSz="2193925" eaLnBrk="0" hangingPunct="0">
              <a:defRPr sz="10600">
                <a:solidFill>
                  <a:schemeClr val="tx2"/>
                </a:solidFill>
                <a:latin typeface="Arial" panose="020B0604020202020204" pitchFamily="34" charset="0"/>
                <a:ea typeface="MS PGothic" panose="020B0600070205080204" pitchFamily="34" charset="-128"/>
              </a:defRPr>
            </a:lvl4pPr>
            <a:lvl5pPr marL="2057400" indent="-228600" defTabSz="2193925" eaLnBrk="0" hangingPunct="0">
              <a:defRPr sz="10600">
                <a:solidFill>
                  <a:schemeClr val="tx2"/>
                </a:solidFill>
                <a:latin typeface="Arial" panose="020B0604020202020204" pitchFamily="34" charset="0"/>
                <a:ea typeface="MS PGothic" panose="020B0600070205080204" pitchFamily="34" charset="-128"/>
              </a:defRPr>
            </a:lvl5pPr>
            <a:lvl6pPr marL="25146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6pPr>
            <a:lvl7pPr marL="29718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7pPr>
            <a:lvl8pPr marL="34290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8pPr>
            <a:lvl9pPr marL="38862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9pPr>
          </a:lstStyle>
          <a:p>
            <a:pPr algn="l" eaLnBrk="1" hangingPunct="1">
              <a:spcBef>
                <a:spcPct val="50000"/>
              </a:spcBef>
            </a:pPr>
            <a:r>
              <a:rPr lang="en-US" altLang="en-US" sz="2200" b="1" dirty="0">
                <a:solidFill>
                  <a:schemeClr val="bg1"/>
                </a:solidFill>
              </a:rPr>
              <a:t> INTRODUCTION</a:t>
            </a:r>
          </a:p>
        </p:txBody>
      </p:sp>
      <p:sp>
        <p:nvSpPr>
          <p:cNvPr id="17" name="Text Placeholder 4">
            <a:extLst>
              <a:ext uri="{FF2B5EF4-FFF2-40B4-BE49-F238E27FC236}">
                <a16:creationId xmlns:a16="http://schemas.microsoft.com/office/drawing/2014/main" id="{54ED9B37-E29E-B1FC-10A1-50CEE8FBA3BB}"/>
              </a:ext>
            </a:extLst>
          </p:cNvPr>
          <p:cNvSpPr txBox="1">
            <a:spLocks/>
          </p:cNvSpPr>
          <p:nvPr/>
        </p:nvSpPr>
        <p:spPr>
          <a:xfrm>
            <a:off x="379864" y="3273659"/>
            <a:ext cx="7545136" cy="3556902"/>
          </a:xfrm>
          <a:prstGeom prst="rect">
            <a:avLst/>
          </a:prstGeom>
        </p:spPr>
        <p:txBody>
          <a:bodyPr/>
          <a:lstStyle>
            <a:lvl1pPr marL="640080" indent="-640080" algn="l" defTabSz="2560320" rtl="0" eaLnBrk="1" latinLnBrk="0" hangingPunct="1">
              <a:lnSpc>
                <a:spcPct val="90000"/>
              </a:lnSpc>
              <a:spcBef>
                <a:spcPts val="2800"/>
              </a:spcBef>
              <a:buFont typeface="Arial" panose="020B0604020202020204" pitchFamily="34" charset="0"/>
              <a:buChar char="•"/>
              <a:defRPr sz="7840" kern="1200">
                <a:solidFill>
                  <a:schemeClr val="tx1"/>
                </a:solidFill>
                <a:latin typeface="+mn-lt"/>
                <a:ea typeface="+mn-ea"/>
                <a:cs typeface="+mn-cs"/>
              </a:defRPr>
            </a:lvl1pPr>
            <a:lvl2pPr marL="1920240" indent="-640080" algn="l" defTabSz="2560320" rtl="0" eaLnBrk="1" latinLnBrk="0" hangingPunct="1">
              <a:lnSpc>
                <a:spcPct val="90000"/>
              </a:lnSpc>
              <a:spcBef>
                <a:spcPts val="1400"/>
              </a:spcBef>
              <a:buFont typeface="Arial" panose="020B0604020202020204" pitchFamily="34" charset="0"/>
              <a:buChar char="•"/>
              <a:defRPr sz="6720" kern="1200">
                <a:solidFill>
                  <a:schemeClr val="tx1"/>
                </a:solidFill>
                <a:latin typeface="+mn-lt"/>
                <a:ea typeface="+mn-ea"/>
                <a:cs typeface="+mn-cs"/>
              </a:defRPr>
            </a:lvl2pPr>
            <a:lvl3pPr marL="3200400" indent="-640080" algn="l" defTabSz="2560320" rtl="0" eaLnBrk="1" latinLnBrk="0" hangingPunct="1">
              <a:lnSpc>
                <a:spcPct val="90000"/>
              </a:lnSpc>
              <a:spcBef>
                <a:spcPts val="1400"/>
              </a:spcBef>
              <a:buFont typeface="Arial" panose="020B0604020202020204" pitchFamily="34" charset="0"/>
              <a:buChar char="•"/>
              <a:defRPr sz="5600" kern="1200">
                <a:solidFill>
                  <a:schemeClr val="tx1"/>
                </a:solidFill>
                <a:latin typeface="+mn-lt"/>
                <a:ea typeface="+mn-ea"/>
                <a:cs typeface="+mn-cs"/>
              </a:defRPr>
            </a:lvl3pPr>
            <a:lvl4pPr marL="44805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4pPr>
            <a:lvl5pPr marL="576072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5pPr>
            <a:lvl6pPr marL="704088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6pPr>
            <a:lvl7pPr marL="832104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7pPr>
            <a:lvl8pPr marL="960120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8pPr>
            <a:lvl9pPr marL="108813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9pPr>
          </a:lstStyle>
          <a:p>
            <a:pPr marL="0" marR="0" indent="0">
              <a:lnSpc>
                <a:spcPct val="100000"/>
              </a:lnSpc>
              <a:spcBef>
                <a:spcPts val="0"/>
              </a:spcBef>
              <a:spcAft>
                <a:spcPts val="0"/>
              </a:spcAft>
              <a:buNone/>
            </a:pPr>
            <a:r>
              <a:rPr lang="en-US"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Hormone therapy (HT) is highly effective for nearly all breast cancer patients with hormone receptor-positive tumors, which represent about 83% of all breast cancer diagnoses.</a:t>
            </a:r>
            <a:r>
              <a:rPr lang="en-US" sz="2000" baseline="30000" dirty="0">
                <a:solidFill>
                  <a:srgbClr val="000000"/>
                </a:solidFill>
                <a:effectLst/>
                <a:latin typeface="Arial" panose="020B0604020202020204" pitchFamily="34" charset="0"/>
                <a:ea typeface="Calibri" panose="020F0502020204030204" pitchFamily="34" charset="0"/>
                <a:cs typeface="Arial" panose="020B0604020202020204" pitchFamily="34" charset="0"/>
              </a:rPr>
              <a:t>1,2,3</a:t>
            </a:r>
            <a:r>
              <a:rPr lang="en-US"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Long-term use of HT reduces recurrence rates and cuts the risk of breast cancer mortality nearly in half during the second decade after diagnosis. Despite the proven benefits, 33% of women who are prescribed HT do not take it as prescribed by their doctor (&lt;80% take their daily dosage). Latina patients are disproportionately affected by Social Determinants of Health (SDoH) that keep them from adhering to HT and are at higher risk of breast cancer recurrence and mortality.</a:t>
            </a:r>
            <a:r>
              <a:rPr lang="en-US" sz="2000" baseline="30000" dirty="0">
                <a:solidFill>
                  <a:srgbClr val="000000"/>
                </a:solidFill>
                <a:effectLst/>
                <a:latin typeface="Arial" panose="020B0604020202020204" pitchFamily="34" charset="0"/>
                <a:ea typeface="Calibri" panose="020F0502020204030204" pitchFamily="34" charset="0"/>
                <a:cs typeface="Arial" panose="020B0604020202020204" pitchFamily="34" charset="0"/>
              </a:rPr>
              <a:t>4,5</a:t>
            </a:r>
            <a:endParaRPr lang="en-US" sz="20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0" name="Text Placeholder 4">
            <a:extLst>
              <a:ext uri="{FF2B5EF4-FFF2-40B4-BE49-F238E27FC236}">
                <a16:creationId xmlns:a16="http://schemas.microsoft.com/office/drawing/2014/main" id="{7E10EDE7-D9C5-154F-6711-535A626F7868}"/>
              </a:ext>
            </a:extLst>
          </p:cNvPr>
          <p:cNvSpPr txBox="1">
            <a:spLocks/>
          </p:cNvSpPr>
          <p:nvPr/>
        </p:nvSpPr>
        <p:spPr>
          <a:xfrm>
            <a:off x="348658" y="10773074"/>
            <a:ext cx="7541320" cy="4619153"/>
          </a:xfrm>
          <a:prstGeom prst="rect">
            <a:avLst/>
          </a:prstGeom>
        </p:spPr>
        <p:txBody>
          <a:bodyPr/>
          <a:lstStyle>
            <a:lvl1pPr marL="640080" indent="-640080" algn="l" defTabSz="2560320" rtl="0" eaLnBrk="1" latinLnBrk="0" hangingPunct="1">
              <a:lnSpc>
                <a:spcPct val="90000"/>
              </a:lnSpc>
              <a:spcBef>
                <a:spcPts val="2800"/>
              </a:spcBef>
              <a:buFont typeface="Arial" panose="020B0604020202020204" pitchFamily="34" charset="0"/>
              <a:buChar char="•"/>
              <a:defRPr sz="7840" kern="1200">
                <a:solidFill>
                  <a:schemeClr val="tx1"/>
                </a:solidFill>
                <a:latin typeface="+mn-lt"/>
                <a:ea typeface="+mn-ea"/>
                <a:cs typeface="+mn-cs"/>
              </a:defRPr>
            </a:lvl1pPr>
            <a:lvl2pPr marL="1920240" indent="-640080" algn="l" defTabSz="2560320" rtl="0" eaLnBrk="1" latinLnBrk="0" hangingPunct="1">
              <a:lnSpc>
                <a:spcPct val="90000"/>
              </a:lnSpc>
              <a:spcBef>
                <a:spcPts val="1400"/>
              </a:spcBef>
              <a:buFont typeface="Arial" panose="020B0604020202020204" pitchFamily="34" charset="0"/>
              <a:buChar char="•"/>
              <a:defRPr sz="6720" kern="1200">
                <a:solidFill>
                  <a:schemeClr val="tx1"/>
                </a:solidFill>
                <a:latin typeface="+mn-lt"/>
                <a:ea typeface="+mn-ea"/>
                <a:cs typeface="+mn-cs"/>
              </a:defRPr>
            </a:lvl2pPr>
            <a:lvl3pPr marL="3200400" indent="-640080" algn="l" defTabSz="2560320" rtl="0" eaLnBrk="1" latinLnBrk="0" hangingPunct="1">
              <a:lnSpc>
                <a:spcPct val="90000"/>
              </a:lnSpc>
              <a:spcBef>
                <a:spcPts val="1400"/>
              </a:spcBef>
              <a:buFont typeface="Arial" panose="020B0604020202020204" pitchFamily="34" charset="0"/>
              <a:buChar char="•"/>
              <a:defRPr sz="5600" kern="1200">
                <a:solidFill>
                  <a:schemeClr val="tx1"/>
                </a:solidFill>
                <a:latin typeface="+mn-lt"/>
                <a:ea typeface="+mn-ea"/>
                <a:cs typeface="+mn-cs"/>
              </a:defRPr>
            </a:lvl3pPr>
            <a:lvl4pPr marL="44805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4pPr>
            <a:lvl5pPr marL="576072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5pPr>
            <a:lvl6pPr marL="704088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6pPr>
            <a:lvl7pPr marL="832104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7pPr>
            <a:lvl8pPr marL="960120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8pPr>
            <a:lvl9pPr marL="108813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9pPr>
          </a:lstStyle>
          <a:p>
            <a:pPr marL="0" indent="0">
              <a:lnSpc>
                <a:spcPct val="100000"/>
              </a:lnSpc>
              <a:spcBef>
                <a:spcPts val="0"/>
              </a:spcBef>
              <a:spcAft>
                <a:spcPts val="1200"/>
              </a:spcAft>
              <a:buClr>
                <a:srgbClr val="2746F8"/>
              </a:buClr>
              <a:buNone/>
            </a:pPr>
            <a:r>
              <a:rPr lang="en-US" sz="2000" dirty="0">
                <a:effectLst/>
                <a:latin typeface="Arial" panose="020B0604020202020204" pitchFamily="34" charset="0"/>
                <a:ea typeface="Times New Roman" panose="02020603050405020304" pitchFamily="18" charset="0"/>
                <a:cs typeface="Arial" panose="020B0604020202020204" pitchFamily="34" charset="0"/>
              </a:rPr>
              <a:t>The goal of this 4-year randomized controlled study is to assess the effectiveness of the existing bilingual, culturally tailored, interactive HT Helper App, in combination with patient navigation (PN), on improving adherence to HT among Latina breast cancer patients experiencing SDoH barriers, i.e., income, health insurance, education, health literacy, and language, that impacts their medication adherence. </a:t>
            </a:r>
          </a:p>
          <a:p>
            <a:pPr marL="0" indent="0">
              <a:lnSpc>
                <a:spcPct val="100000"/>
              </a:lnSpc>
              <a:spcBef>
                <a:spcPts val="0"/>
              </a:spcBef>
              <a:spcAft>
                <a:spcPts val="600"/>
              </a:spcAft>
              <a:buClr>
                <a:srgbClr val="2746F8"/>
              </a:buClr>
              <a:buNone/>
            </a:pPr>
            <a:r>
              <a:rPr lang="en-US" sz="2000" b="1" i="1" dirty="0">
                <a:solidFill>
                  <a:srgbClr val="0723C9"/>
                </a:solidFill>
                <a:latin typeface="Arial" panose="020B0604020202020204" pitchFamily="34" charset="0"/>
                <a:cs typeface="Arial" panose="020B0604020202020204" pitchFamily="34" charset="0"/>
              </a:rPr>
              <a:t>Aim 1:</a:t>
            </a:r>
            <a:r>
              <a:rPr lang="en-US" sz="2000" b="1" i="1" dirty="0">
                <a:solidFill>
                  <a:srgbClr val="0D2EF7"/>
                </a:solidFill>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Conduct a parallel 3-group randomized controlled trial to assess the effectiveness of HT Helper App + PN (Group 1) vs. PN alone (Group 2) vs. usual care (Group 3) on HT adherence among Latina patients.</a:t>
            </a:r>
          </a:p>
          <a:p>
            <a:pPr marL="0" indent="0">
              <a:lnSpc>
                <a:spcPct val="100000"/>
              </a:lnSpc>
              <a:spcBef>
                <a:spcPts val="0"/>
              </a:spcBef>
              <a:spcAft>
                <a:spcPts val="600"/>
              </a:spcAft>
              <a:buClr>
                <a:srgbClr val="2746F8"/>
              </a:buClr>
              <a:buNone/>
            </a:pPr>
            <a:r>
              <a:rPr lang="en-US" sz="2000" b="1" i="1" dirty="0">
                <a:solidFill>
                  <a:srgbClr val="0723C9"/>
                </a:solidFill>
                <a:latin typeface="Arial" panose="020B0604020202020204" pitchFamily="34" charset="0"/>
                <a:cs typeface="Arial" panose="020B0604020202020204" pitchFamily="34" charset="0"/>
              </a:rPr>
              <a:t>Aim 2: </a:t>
            </a:r>
            <a:r>
              <a:rPr lang="en-US" sz="2000" dirty="0">
                <a:latin typeface="Arial" panose="020B0604020202020204" pitchFamily="34" charset="0"/>
                <a:cs typeface="Arial" panose="020B0604020202020204" pitchFamily="34" charset="0"/>
              </a:rPr>
              <a:t>Assess the effect of the HT Helper App + PN (Group 1) vs. PN alone (Group 2) vs. usual care (Group 3) on patients’ self-efficacy to identify side effects, use self-care skills to manage side effects, and communicate with the medical team.</a:t>
            </a:r>
          </a:p>
        </p:txBody>
      </p:sp>
      <p:pic>
        <p:nvPicPr>
          <p:cNvPr id="21" name="Picture 20" descr="A group of women wearing pink shirts">
            <a:extLst>
              <a:ext uri="{FF2B5EF4-FFF2-40B4-BE49-F238E27FC236}">
                <a16:creationId xmlns:a16="http://schemas.microsoft.com/office/drawing/2014/main" id="{D018B80A-39FC-DF78-58EF-DABF5C11D47C}"/>
              </a:ext>
            </a:extLst>
          </p:cNvPr>
          <p:cNvPicPr>
            <a:picLocks noChangeAspect="1"/>
          </p:cNvPicPr>
          <p:nvPr/>
        </p:nvPicPr>
        <p:blipFill rotWithShape="1">
          <a:blip r:embed="rId2">
            <a:extLst>
              <a:ext uri="{28A0092B-C50C-407E-A947-70E740481C1C}">
                <a14:useLocalDpi xmlns:a14="http://schemas.microsoft.com/office/drawing/2010/main" val="0"/>
              </a:ext>
            </a:extLst>
          </a:blip>
          <a:srcRect b="22441"/>
          <a:stretch/>
        </p:blipFill>
        <p:spPr>
          <a:xfrm>
            <a:off x="1229707" y="6939918"/>
            <a:ext cx="5661109" cy="2927127"/>
          </a:xfrm>
          <a:prstGeom prst="rect">
            <a:avLst/>
          </a:prstGeom>
        </p:spPr>
      </p:pic>
      <p:sp>
        <p:nvSpPr>
          <p:cNvPr id="24" name="AutoShape 47">
            <a:extLst>
              <a:ext uri="{FF2B5EF4-FFF2-40B4-BE49-F238E27FC236}">
                <a16:creationId xmlns:a16="http://schemas.microsoft.com/office/drawing/2014/main" id="{55654CC5-80D0-93E8-69A7-CAE01D219C88}"/>
              </a:ext>
            </a:extLst>
          </p:cNvPr>
          <p:cNvSpPr>
            <a:spLocks noChangeArrowheads="1"/>
          </p:cNvSpPr>
          <p:nvPr/>
        </p:nvSpPr>
        <p:spPr bwMode="auto">
          <a:xfrm>
            <a:off x="391989" y="10241712"/>
            <a:ext cx="7589520" cy="484632"/>
          </a:xfrm>
          <a:prstGeom prst="roundRect">
            <a:avLst>
              <a:gd name="adj" fmla="val 0"/>
            </a:avLst>
          </a:prstGeom>
          <a:solidFill>
            <a:srgbClr val="BC4A26"/>
          </a:solidFill>
          <a:ln>
            <a:noFill/>
          </a:ln>
        </p:spPr>
        <p:txBody>
          <a:bodyPr wrap="none" anchor="ctr"/>
          <a:lstStyle>
            <a:lvl1pPr eaLnBrk="0" hangingPunct="0">
              <a:defRPr sz="10600">
                <a:solidFill>
                  <a:schemeClr val="tx2"/>
                </a:solidFill>
                <a:latin typeface="Arial" panose="020B0604020202020204" pitchFamily="34" charset="0"/>
                <a:ea typeface="MS PGothic" panose="020B0600070205080204" pitchFamily="34" charset="-128"/>
              </a:defRPr>
            </a:lvl1pPr>
            <a:lvl2pPr marL="742950" indent="-285750" eaLnBrk="0" hangingPunct="0">
              <a:defRPr sz="10600">
                <a:solidFill>
                  <a:schemeClr val="tx2"/>
                </a:solidFill>
                <a:latin typeface="Arial" panose="020B0604020202020204" pitchFamily="34" charset="0"/>
                <a:ea typeface="MS PGothic" panose="020B0600070205080204" pitchFamily="34" charset="-128"/>
              </a:defRPr>
            </a:lvl2pPr>
            <a:lvl3pPr marL="1143000" indent="-228600" eaLnBrk="0" hangingPunct="0">
              <a:defRPr sz="10600">
                <a:solidFill>
                  <a:schemeClr val="tx2"/>
                </a:solidFill>
                <a:latin typeface="Arial" panose="020B0604020202020204" pitchFamily="34" charset="0"/>
                <a:ea typeface="MS PGothic" panose="020B0600070205080204" pitchFamily="34" charset="-128"/>
              </a:defRPr>
            </a:lvl3pPr>
            <a:lvl4pPr marL="1600200" indent="-228600" eaLnBrk="0" hangingPunct="0">
              <a:defRPr sz="10600">
                <a:solidFill>
                  <a:schemeClr val="tx2"/>
                </a:solidFill>
                <a:latin typeface="Arial" panose="020B0604020202020204" pitchFamily="34" charset="0"/>
                <a:ea typeface="MS PGothic" panose="020B0600070205080204" pitchFamily="34" charset="-128"/>
              </a:defRPr>
            </a:lvl4pPr>
            <a:lvl5pPr marL="2057400" indent="-228600" eaLnBrk="0" hangingPunct="0">
              <a:defRPr sz="10600">
                <a:solidFill>
                  <a:schemeClr val="tx2"/>
                </a:solidFill>
                <a:latin typeface="Arial" panose="020B0604020202020204" pitchFamily="34" charset="0"/>
                <a:ea typeface="MS PGothic" panose="020B0600070205080204" pitchFamily="34" charset="-128"/>
              </a:defRPr>
            </a:lvl5pPr>
            <a:lvl6pPr marL="25146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6pPr>
            <a:lvl7pPr marL="29718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7pPr>
            <a:lvl8pPr marL="34290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8pPr>
            <a:lvl9pPr marL="38862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9pPr>
          </a:lstStyle>
          <a:p>
            <a:pPr algn="l" eaLnBrk="1" hangingPunct="1"/>
            <a:endParaRPr lang="en-US" altLang="en-US" sz="12115" dirty="0"/>
          </a:p>
        </p:txBody>
      </p:sp>
      <p:sp>
        <p:nvSpPr>
          <p:cNvPr id="25" name="Text Box 5">
            <a:extLst>
              <a:ext uri="{FF2B5EF4-FFF2-40B4-BE49-F238E27FC236}">
                <a16:creationId xmlns:a16="http://schemas.microsoft.com/office/drawing/2014/main" id="{99421824-2E5A-AEDA-50D1-76C315A2D1D6}"/>
              </a:ext>
            </a:extLst>
          </p:cNvPr>
          <p:cNvSpPr txBox="1">
            <a:spLocks noChangeArrowheads="1"/>
          </p:cNvSpPr>
          <p:nvPr/>
        </p:nvSpPr>
        <p:spPr bwMode="auto">
          <a:xfrm>
            <a:off x="454934" y="10274754"/>
            <a:ext cx="5955493" cy="444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87" tIns="52243" rIns="104487" bIns="52243">
            <a:spAutoFit/>
          </a:bodyPr>
          <a:lstStyle>
            <a:lvl1pPr defTabSz="2193925" eaLnBrk="0" hangingPunct="0">
              <a:defRPr sz="10600">
                <a:solidFill>
                  <a:schemeClr val="tx2"/>
                </a:solidFill>
                <a:latin typeface="Arial" panose="020B0604020202020204" pitchFamily="34" charset="0"/>
                <a:ea typeface="MS PGothic" panose="020B0600070205080204" pitchFamily="34" charset="-128"/>
              </a:defRPr>
            </a:lvl1pPr>
            <a:lvl2pPr marL="742950" indent="-285750" defTabSz="2193925" eaLnBrk="0" hangingPunct="0">
              <a:defRPr sz="10600">
                <a:solidFill>
                  <a:schemeClr val="tx2"/>
                </a:solidFill>
                <a:latin typeface="Arial" panose="020B0604020202020204" pitchFamily="34" charset="0"/>
                <a:ea typeface="MS PGothic" panose="020B0600070205080204" pitchFamily="34" charset="-128"/>
              </a:defRPr>
            </a:lvl2pPr>
            <a:lvl3pPr marL="1143000" indent="-228600" defTabSz="2193925" eaLnBrk="0" hangingPunct="0">
              <a:defRPr sz="10600">
                <a:solidFill>
                  <a:schemeClr val="tx2"/>
                </a:solidFill>
                <a:latin typeface="Arial" panose="020B0604020202020204" pitchFamily="34" charset="0"/>
                <a:ea typeface="MS PGothic" panose="020B0600070205080204" pitchFamily="34" charset="-128"/>
              </a:defRPr>
            </a:lvl3pPr>
            <a:lvl4pPr marL="1600200" indent="-228600" defTabSz="2193925" eaLnBrk="0" hangingPunct="0">
              <a:defRPr sz="10600">
                <a:solidFill>
                  <a:schemeClr val="tx2"/>
                </a:solidFill>
                <a:latin typeface="Arial" panose="020B0604020202020204" pitchFamily="34" charset="0"/>
                <a:ea typeface="MS PGothic" panose="020B0600070205080204" pitchFamily="34" charset="-128"/>
              </a:defRPr>
            </a:lvl4pPr>
            <a:lvl5pPr marL="2057400" indent="-228600" defTabSz="2193925" eaLnBrk="0" hangingPunct="0">
              <a:defRPr sz="10600">
                <a:solidFill>
                  <a:schemeClr val="tx2"/>
                </a:solidFill>
                <a:latin typeface="Arial" panose="020B0604020202020204" pitchFamily="34" charset="0"/>
                <a:ea typeface="MS PGothic" panose="020B0600070205080204" pitchFamily="34" charset="-128"/>
              </a:defRPr>
            </a:lvl5pPr>
            <a:lvl6pPr marL="25146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6pPr>
            <a:lvl7pPr marL="29718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7pPr>
            <a:lvl8pPr marL="34290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8pPr>
            <a:lvl9pPr marL="38862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9pPr>
          </a:lstStyle>
          <a:p>
            <a:pPr algn="l" eaLnBrk="1" hangingPunct="1">
              <a:spcBef>
                <a:spcPct val="50000"/>
              </a:spcBef>
            </a:pPr>
            <a:r>
              <a:rPr lang="en-US" altLang="en-US" sz="2200" b="1" dirty="0">
                <a:solidFill>
                  <a:schemeClr val="bg1"/>
                </a:solidFill>
              </a:rPr>
              <a:t>AIM</a:t>
            </a:r>
          </a:p>
        </p:txBody>
      </p:sp>
      <p:sp>
        <p:nvSpPr>
          <p:cNvPr id="51" name="AutoShape 47">
            <a:extLst>
              <a:ext uri="{FF2B5EF4-FFF2-40B4-BE49-F238E27FC236}">
                <a16:creationId xmlns:a16="http://schemas.microsoft.com/office/drawing/2014/main" id="{646C160A-E7E3-81B4-3182-8AC033CA74C5}"/>
              </a:ext>
            </a:extLst>
          </p:cNvPr>
          <p:cNvSpPr>
            <a:spLocks noChangeArrowheads="1"/>
          </p:cNvSpPr>
          <p:nvPr/>
        </p:nvSpPr>
        <p:spPr bwMode="auto">
          <a:xfrm>
            <a:off x="8226954" y="2695438"/>
            <a:ext cx="7589520" cy="486728"/>
          </a:xfrm>
          <a:prstGeom prst="roundRect">
            <a:avLst>
              <a:gd name="adj" fmla="val 0"/>
            </a:avLst>
          </a:prstGeom>
          <a:solidFill>
            <a:srgbClr val="BC4A26"/>
          </a:solidFill>
          <a:ln>
            <a:noFill/>
          </a:ln>
        </p:spPr>
        <p:txBody>
          <a:bodyPr wrap="none" anchor="ctr"/>
          <a:lstStyle>
            <a:lvl1pPr eaLnBrk="0" hangingPunct="0">
              <a:defRPr sz="10600">
                <a:solidFill>
                  <a:schemeClr val="tx2"/>
                </a:solidFill>
                <a:latin typeface="Arial" panose="020B0604020202020204" pitchFamily="34" charset="0"/>
                <a:ea typeface="MS PGothic" panose="020B0600070205080204" pitchFamily="34" charset="-128"/>
              </a:defRPr>
            </a:lvl1pPr>
            <a:lvl2pPr marL="742950" indent="-285750" eaLnBrk="0" hangingPunct="0">
              <a:defRPr sz="10600">
                <a:solidFill>
                  <a:schemeClr val="tx2"/>
                </a:solidFill>
                <a:latin typeface="Arial" panose="020B0604020202020204" pitchFamily="34" charset="0"/>
                <a:ea typeface="MS PGothic" panose="020B0600070205080204" pitchFamily="34" charset="-128"/>
              </a:defRPr>
            </a:lvl2pPr>
            <a:lvl3pPr marL="1143000" indent="-228600" eaLnBrk="0" hangingPunct="0">
              <a:defRPr sz="10600">
                <a:solidFill>
                  <a:schemeClr val="tx2"/>
                </a:solidFill>
                <a:latin typeface="Arial" panose="020B0604020202020204" pitchFamily="34" charset="0"/>
                <a:ea typeface="MS PGothic" panose="020B0600070205080204" pitchFamily="34" charset="-128"/>
              </a:defRPr>
            </a:lvl3pPr>
            <a:lvl4pPr marL="1600200" indent="-228600" eaLnBrk="0" hangingPunct="0">
              <a:defRPr sz="10600">
                <a:solidFill>
                  <a:schemeClr val="tx2"/>
                </a:solidFill>
                <a:latin typeface="Arial" panose="020B0604020202020204" pitchFamily="34" charset="0"/>
                <a:ea typeface="MS PGothic" panose="020B0600070205080204" pitchFamily="34" charset="-128"/>
              </a:defRPr>
            </a:lvl4pPr>
            <a:lvl5pPr marL="2057400" indent="-228600" eaLnBrk="0" hangingPunct="0">
              <a:defRPr sz="10600">
                <a:solidFill>
                  <a:schemeClr val="tx2"/>
                </a:solidFill>
                <a:latin typeface="Arial" panose="020B0604020202020204" pitchFamily="34" charset="0"/>
                <a:ea typeface="MS PGothic" panose="020B0600070205080204" pitchFamily="34" charset="-128"/>
              </a:defRPr>
            </a:lvl5pPr>
            <a:lvl6pPr marL="25146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6pPr>
            <a:lvl7pPr marL="29718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7pPr>
            <a:lvl8pPr marL="34290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8pPr>
            <a:lvl9pPr marL="38862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9pPr>
          </a:lstStyle>
          <a:p>
            <a:pPr algn="l" eaLnBrk="1" hangingPunct="1"/>
            <a:endParaRPr lang="en-US" altLang="en-US" sz="12115" dirty="0"/>
          </a:p>
        </p:txBody>
      </p:sp>
      <p:sp>
        <p:nvSpPr>
          <p:cNvPr id="52" name="Text Box 5">
            <a:extLst>
              <a:ext uri="{FF2B5EF4-FFF2-40B4-BE49-F238E27FC236}">
                <a16:creationId xmlns:a16="http://schemas.microsoft.com/office/drawing/2014/main" id="{C3925D76-0EA0-BA3F-A1AD-C26C1EEC0D6F}"/>
              </a:ext>
            </a:extLst>
          </p:cNvPr>
          <p:cNvSpPr txBox="1">
            <a:spLocks noChangeArrowheads="1"/>
          </p:cNvSpPr>
          <p:nvPr/>
        </p:nvSpPr>
        <p:spPr bwMode="auto">
          <a:xfrm>
            <a:off x="8289898" y="2718854"/>
            <a:ext cx="6831392" cy="444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87" tIns="52243" rIns="104487" bIns="52243">
            <a:spAutoFit/>
          </a:bodyPr>
          <a:lstStyle>
            <a:lvl1pPr defTabSz="2193925" eaLnBrk="0" hangingPunct="0">
              <a:defRPr sz="10600">
                <a:solidFill>
                  <a:schemeClr val="tx2"/>
                </a:solidFill>
                <a:latin typeface="Arial" panose="020B0604020202020204" pitchFamily="34" charset="0"/>
                <a:ea typeface="MS PGothic" panose="020B0600070205080204" pitchFamily="34" charset="-128"/>
              </a:defRPr>
            </a:lvl1pPr>
            <a:lvl2pPr marL="742950" indent="-285750" defTabSz="2193925" eaLnBrk="0" hangingPunct="0">
              <a:defRPr sz="10600">
                <a:solidFill>
                  <a:schemeClr val="tx2"/>
                </a:solidFill>
                <a:latin typeface="Arial" panose="020B0604020202020204" pitchFamily="34" charset="0"/>
                <a:ea typeface="MS PGothic" panose="020B0600070205080204" pitchFamily="34" charset="-128"/>
              </a:defRPr>
            </a:lvl2pPr>
            <a:lvl3pPr marL="1143000" indent="-228600" defTabSz="2193925" eaLnBrk="0" hangingPunct="0">
              <a:defRPr sz="10600">
                <a:solidFill>
                  <a:schemeClr val="tx2"/>
                </a:solidFill>
                <a:latin typeface="Arial" panose="020B0604020202020204" pitchFamily="34" charset="0"/>
                <a:ea typeface="MS PGothic" panose="020B0600070205080204" pitchFamily="34" charset="-128"/>
              </a:defRPr>
            </a:lvl3pPr>
            <a:lvl4pPr marL="1600200" indent="-228600" defTabSz="2193925" eaLnBrk="0" hangingPunct="0">
              <a:defRPr sz="10600">
                <a:solidFill>
                  <a:schemeClr val="tx2"/>
                </a:solidFill>
                <a:latin typeface="Arial" panose="020B0604020202020204" pitchFamily="34" charset="0"/>
                <a:ea typeface="MS PGothic" panose="020B0600070205080204" pitchFamily="34" charset="-128"/>
              </a:defRPr>
            </a:lvl4pPr>
            <a:lvl5pPr marL="2057400" indent="-228600" defTabSz="2193925" eaLnBrk="0" hangingPunct="0">
              <a:defRPr sz="10600">
                <a:solidFill>
                  <a:schemeClr val="tx2"/>
                </a:solidFill>
                <a:latin typeface="Arial" panose="020B0604020202020204" pitchFamily="34" charset="0"/>
                <a:ea typeface="MS PGothic" panose="020B0600070205080204" pitchFamily="34" charset="-128"/>
              </a:defRPr>
            </a:lvl5pPr>
            <a:lvl6pPr marL="25146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6pPr>
            <a:lvl7pPr marL="29718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7pPr>
            <a:lvl8pPr marL="34290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8pPr>
            <a:lvl9pPr marL="38862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9pPr>
          </a:lstStyle>
          <a:p>
            <a:pPr algn="l" eaLnBrk="1" hangingPunct="1">
              <a:spcBef>
                <a:spcPct val="50000"/>
              </a:spcBef>
            </a:pPr>
            <a:r>
              <a:rPr lang="en-US" altLang="en-US" sz="2200" b="1" dirty="0">
                <a:solidFill>
                  <a:schemeClr val="bg1"/>
                </a:solidFill>
              </a:rPr>
              <a:t>MATERIALS AND METHODS</a:t>
            </a:r>
          </a:p>
        </p:txBody>
      </p:sp>
      <p:sp>
        <p:nvSpPr>
          <p:cNvPr id="53" name="Text Placeholder 4">
            <a:extLst>
              <a:ext uri="{FF2B5EF4-FFF2-40B4-BE49-F238E27FC236}">
                <a16:creationId xmlns:a16="http://schemas.microsoft.com/office/drawing/2014/main" id="{54610DA2-D4C0-9196-9A39-9C26906F590A}"/>
              </a:ext>
            </a:extLst>
          </p:cNvPr>
          <p:cNvSpPr txBox="1">
            <a:spLocks/>
          </p:cNvSpPr>
          <p:nvPr/>
        </p:nvSpPr>
        <p:spPr>
          <a:xfrm>
            <a:off x="8214828" y="3273659"/>
            <a:ext cx="7465280" cy="1426945"/>
          </a:xfrm>
          <a:prstGeom prst="rect">
            <a:avLst/>
          </a:prstGeom>
        </p:spPr>
        <p:txBody>
          <a:bodyPr/>
          <a:lstStyle>
            <a:lvl1pPr marL="640080" indent="-640080" algn="l" defTabSz="2560320" rtl="0" eaLnBrk="1" latinLnBrk="0" hangingPunct="1">
              <a:lnSpc>
                <a:spcPct val="90000"/>
              </a:lnSpc>
              <a:spcBef>
                <a:spcPts val="2800"/>
              </a:spcBef>
              <a:buFont typeface="Arial" panose="020B0604020202020204" pitchFamily="34" charset="0"/>
              <a:buChar char="•"/>
              <a:defRPr sz="7840" kern="1200">
                <a:solidFill>
                  <a:schemeClr val="tx1"/>
                </a:solidFill>
                <a:latin typeface="+mn-lt"/>
                <a:ea typeface="+mn-ea"/>
                <a:cs typeface="+mn-cs"/>
              </a:defRPr>
            </a:lvl1pPr>
            <a:lvl2pPr marL="1920240" indent="-640080" algn="l" defTabSz="2560320" rtl="0" eaLnBrk="1" latinLnBrk="0" hangingPunct="1">
              <a:lnSpc>
                <a:spcPct val="90000"/>
              </a:lnSpc>
              <a:spcBef>
                <a:spcPts val="1400"/>
              </a:spcBef>
              <a:buFont typeface="Arial" panose="020B0604020202020204" pitchFamily="34" charset="0"/>
              <a:buChar char="•"/>
              <a:defRPr sz="6720" kern="1200">
                <a:solidFill>
                  <a:schemeClr val="tx1"/>
                </a:solidFill>
                <a:latin typeface="+mn-lt"/>
                <a:ea typeface="+mn-ea"/>
                <a:cs typeface="+mn-cs"/>
              </a:defRPr>
            </a:lvl2pPr>
            <a:lvl3pPr marL="3200400" indent="-640080" algn="l" defTabSz="2560320" rtl="0" eaLnBrk="1" latinLnBrk="0" hangingPunct="1">
              <a:lnSpc>
                <a:spcPct val="90000"/>
              </a:lnSpc>
              <a:spcBef>
                <a:spcPts val="1400"/>
              </a:spcBef>
              <a:buFont typeface="Arial" panose="020B0604020202020204" pitchFamily="34" charset="0"/>
              <a:buChar char="•"/>
              <a:defRPr sz="5600" kern="1200">
                <a:solidFill>
                  <a:schemeClr val="tx1"/>
                </a:solidFill>
                <a:latin typeface="+mn-lt"/>
                <a:ea typeface="+mn-ea"/>
                <a:cs typeface="+mn-cs"/>
              </a:defRPr>
            </a:lvl3pPr>
            <a:lvl4pPr marL="44805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4pPr>
            <a:lvl5pPr marL="576072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5pPr>
            <a:lvl6pPr marL="704088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6pPr>
            <a:lvl7pPr marL="832104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7pPr>
            <a:lvl8pPr marL="960120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8pPr>
            <a:lvl9pPr marL="108813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9pPr>
          </a:lstStyle>
          <a:p>
            <a:pPr marL="0" marR="0" indent="0">
              <a:lnSpc>
                <a:spcPct val="100000"/>
              </a:lnSpc>
              <a:spcBef>
                <a:spcPts val="0"/>
              </a:spcBef>
              <a:spcAft>
                <a:spcPts val="0"/>
              </a:spcAft>
              <a:buNone/>
            </a:pPr>
            <a:r>
              <a:rPr lang="en-US"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This parallel 3-group randomized controlled trial with 5-time assessments (baseline, 3, 6, 12, and 18 months) and will enroll 159 breast cancer patients (53/group) who are prescribed HT and are attending the Breast Clinic at the Mays Cancer Center. </a:t>
            </a:r>
          </a:p>
        </p:txBody>
      </p:sp>
      <p:pic>
        <p:nvPicPr>
          <p:cNvPr id="54" name="Picture 53">
            <a:extLst>
              <a:ext uri="{FF2B5EF4-FFF2-40B4-BE49-F238E27FC236}">
                <a16:creationId xmlns:a16="http://schemas.microsoft.com/office/drawing/2014/main" id="{317263D0-A41B-E047-0678-31268E0CAC8F}"/>
              </a:ext>
            </a:extLst>
          </p:cNvPr>
          <p:cNvPicPr>
            <a:picLocks noChangeAspect="1"/>
          </p:cNvPicPr>
          <p:nvPr/>
        </p:nvPicPr>
        <p:blipFill>
          <a:blip r:embed="rId3"/>
          <a:stretch>
            <a:fillRect/>
          </a:stretch>
        </p:blipFill>
        <p:spPr>
          <a:xfrm>
            <a:off x="8892926" y="4671215"/>
            <a:ext cx="6161325" cy="1514733"/>
          </a:xfrm>
          <a:prstGeom prst="rect">
            <a:avLst/>
          </a:prstGeom>
        </p:spPr>
      </p:pic>
      <p:sp>
        <p:nvSpPr>
          <p:cNvPr id="55" name="Text Placeholder 4">
            <a:extLst>
              <a:ext uri="{FF2B5EF4-FFF2-40B4-BE49-F238E27FC236}">
                <a16:creationId xmlns:a16="http://schemas.microsoft.com/office/drawing/2014/main" id="{92E1CFFF-6A55-D3A3-FF17-6534995B9A86}"/>
              </a:ext>
            </a:extLst>
          </p:cNvPr>
          <p:cNvSpPr txBox="1">
            <a:spLocks/>
          </p:cNvSpPr>
          <p:nvPr/>
        </p:nvSpPr>
        <p:spPr>
          <a:xfrm>
            <a:off x="8214828" y="6345066"/>
            <a:ext cx="7465280" cy="1426945"/>
          </a:xfrm>
          <a:prstGeom prst="rect">
            <a:avLst/>
          </a:prstGeom>
        </p:spPr>
        <p:txBody>
          <a:bodyPr/>
          <a:lstStyle>
            <a:lvl1pPr marL="640080" indent="-640080" algn="l" defTabSz="2560320" rtl="0" eaLnBrk="1" latinLnBrk="0" hangingPunct="1">
              <a:lnSpc>
                <a:spcPct val="90000"/>
              </a:lnSpc>
              <a:spcBef>
                <a:spcPts val="2800"/>
              </a:spcBef>
              <a:buFont typeface="Arial" panose="020B0604020202020204" pitchFamily="34" charset="0"/>
              <a:buChar char="•"/>
              <a:defRPr sz="7840" kern="1200">
                <a:solidFill>
                  <a:schemeClr val="tx1"/>
                </a:solidFill>
                <a:latin typeface="+mn-lt"/>
                <a:ea typeface="+mn-ea"/>
                <a:cs typeface="+mn-cs"/>
              </a:defRPr>
            </a:lvl1pPr>
            <a:lvl2pPr marL="1920240" indent="-640080" algn="l" defTabSz="2560320" rtl="0" eaLnBrk="1" latinLnBrk="0" hangingPunct="1">
              <a:lnSpc>
                <a:spcPct val="90000"/>
              </a:lnSpc>
              <a:spcBef>
                <a:spcPts val="1400"/>
              </a:spcBef>
              <a:buFont typeface="Arial" panose="020B0604020202020204" pitchFamily="34" charset="0"/>
              <a:buChar char="•"/>
              <a:defRPr sz="6720" kern="1200">
                <a:solidFill>
                  <a:schemeClr val="tx1"/>
                </a:solidFill>
                <a:latin typeface="+mn-lt"/>
                <a:ea typeface="+mn-ea"/>
                <a:cs typeface="+mn-cs"/>
              </a:defRPr>
            </a:lvl2pPr>
            <a:lvl3pPr marL="3200400" indent="-640080" algn="l" defTabSz="2560320" rtl="0" eaLnBrk="1" latinLnBrk="0" hangingPunct="1">
              <a:lnSpc>
                <a:spcPct val="90000"/>
              </a:lnSpc>
              <a:spcBef>
                <a:spcPts val="1400"/>
              </a:spcBef>
              <a:buFont typeface="Arial" panose="020B0604020202020204" pitchFamily="34" charset="0"/>
              <a:buChar char="•"/>
              <a:defRPr sz="5600" kern="1200">
                <a:solidFill>
                  <a:schemeClr val="tx1"/>
                </a:solidFill>
                <a:latin typeface="+mn-lt"/>
                <a:ea typeface="+mn-ea"/>
                <a:cs typeface="+mn-cs"/>
              </a:defRPr>
            </a:lvl3pPr>
            <a:lvl4pPr marL="44805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4pPr>
            <a:lvl5pPr marL="576072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5pPr>
            <a:lvl6pPr marL="704088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6pPr>
            <a:lvl7pPr marL="832104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7pPr>
            <a:lvl8pPr marL="960120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8pPr>
            <a:lvl9pPr marL="108813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9pPr>
          </a:lstStyle>
          <a:p>
            <a:pPr marL="0" indent="0">
              <a:spcBef>
                <a:spcPts val="0"/>
              </a:spcBef>
              <a:buClr>
                <a:srgbClr val="2746F8"/>
              </a:buClr>
              <a:buNone/>
            </a:pPr>
            <a:r>
              <a:rPr lang="en-US" sz="2000" b="1" dirty="0">
                <a:solidFill>
                  <a:srgbClr val="0723C9"/>
                </a:solidFill>
                <a:latin typeface="Arial" panose="020B0604020202020204" pitchFamily="34" charset="0"/>
                <a:cs typeface="Arial" panose="020B0604020202020204" pitchFamily="34" charset="0"/>
              </a:rPr>
              <a:t>Inclusion Criteria. </a:t>
            </a:r>
            <a:r>
              <a:rPr lang="en-US" sz="2000" dirty="0">
                <a:latin typeface="Arial" panose="020B0604020202020204" pitchFamily="34" charset="0"/>
                <a:cs typeface="Arial" panose="020B0604020202020204" pitchFamily="34" charset="0"/>
              </a:rPr>
              <a:t>English/Spanish-speaking Latina patients aged 18 and older who: a) are diagnosed with hormone receptor-positive breast cancer and prescribed HT; b) within 1 to 12 months of starting HT; c) are experiencing any SDoH (</a:t>
            </a:r>
            <a:r>
              <a:rPr lang="en-US" sz="2000" i="1" dirty="0">
                <a:latin typeface="Arial" panose="020B0604020202020204" pitchFamily="34" charset="0"/>
                <a:cs typeface="Arial" panose="020B0604020202020204" pitchFamily="34" charset="0"/>
              </a:rPr>
              <a:t>Avanzando Center </a:t>
            </a:r>
            <a:r>
              <a:rPr lang="en-US" sz="2000" dirty="0">
                <a:latin typeface="Arial" panose="020B0604020202020204" pitchFamily="34" charset="0"/>
                <a:cs typeface="Arial" panose="020B0604020202020204" pitchFamily="34" charset="0"/>
              </a:rPr>
              <a:t>SDoH Screener); d) own a smartphone, are able to send and receive text messages and access the internet; and e) are able to provide informed consent to participate in the study.</a:t>
            </a:r>
          </a:p>
          <a:p>
            <a:pPr marL="0" indent="0">
              <a:spcBef>
                <a:spcPts val="0"/>
              </a:spcBef>
              <a:buClr>
                <a:srgbClr val="2746F8"/>
              </a:buClr>
              <a:buNone/>
            </a:pPr>
            <a:endParaRPr lang="en-US" sz="2000" dirty="0">
              <a:latin typeface="Arial" panose="020B0604020202020204" pitchFamily="34" charset="0"/>
              <a:cs typeface="Arial" panose="020B0604020202020204" pitchFamily="34" charset="0"/>
            </a:endParaRPr>
          </a:p>
          <a:p>
            <a:pPr marL="0" indent="0">
              <a:spcBef>
                <a:spcPts val="0"/>
              </a:spcBef>
              <a:buClr>
                <a:srgbClr val="0723C9"/>
              </a:buClr>
              <a:buNone/>
            </a:pPr>
            <a:r>
              <a:rPr lang="en-US" sz="2000" b="1" dirty="0">
                <a:solidFill>
                  <a:srgbClr val="0723C9"/>
                </a:solidFill>
                <a:latin typeface="Arial" panose="020B0604020202020204" pitchFamily="34" charset="0"/>
                <a:cs typeface="Arial" panose="020B0604020202020204" pitchFamily="34" charset="0"/>
              </a:rPr>
              <a:t>Phase 1: </a:t>
            </a:r>
            <a:r>
              <a:rPr lang="en-US" sz="2000" dirty="0">
                <a:latin typeface="Arial" panose="020B0604020202020204" pitchFamily="34" charset="0"/>
                <a:cs typeface="Arial" panose="020B0604020202020204" pitchFamily="34" charset="0"/>
              </a:rPr>
              <a:t>Formative Research. Betatesting of the HT Helper App with 12 breast cancer patients experiencing SDoH, who will assess the content, educational videos, and general features of the current app and the app’s User Guide. </a:t>
            </a:r>
            <a:endParaRPr lang="en-US" altLang="en-US" sz="1400" dirty="0">
              <a:latin typeface="Arial" panose="020B0604020202020204" pitchFamily="34" charset="0"/>
              <a:cs typeface="Arial" panose="020B0604020202020204" pitchFamily="34" charset="0"/>
            </a:endParaRPr>
          </a:p>
        </p:txBody>
      </p:sp>
      <p:pic>
        <p:nvPicPr>
          <p:cNvPr id="56" name="Picture 55">
            <a:extLst>
              <a:ext uri="{FF2B5EF4-FFF2-40B4-BE49-F238E27FC236}">
                <a16:creationId xmlns:a16="http://schemas.microsoft.com/office/drawing/2014/main" id="{ABBA5A4B-85D0-43BD-805C-F38D848B2423}"/>
              </a:ext>
            </a:extLst>
          </p:cNvPr>
          <p:cNvPicPr>
            <a:picLocks noChangeAspect="1"/>
          </p:cNvPicPr>
          <p:nvPr/>
        </p:nvPicPr>
        <p:blipFill>
          <a:blip r:embed="rId4"/>
          <a:stretch>
            <a:fillRect/>
          </a:stretch>
        </p:blipFill>
        <p:spPr>
          <a:xfrm>
            <a:off x="8579087" y="10288475"/>
            <a:ext cx="6497321" cy="1067171"/>
          </a:xfrm>
          <a:prstGeom prst="rect">
            <a:avLst/>
          </a:prstGeom>
        </p:spPr>
      </p:pic>
      <p:sp>
        <p:nvSpPr>
          <p:cNvPr id="61" name="AutoShape 47">
            <a:extLst>
              <a:ext uri="{FF2B5EF4-FFF2-40B4-BE49-F238E27FC236}">
                <a16:creationId xmlns:a16="http://schemas.microsoft.com/office/drawing/2014/main" id="{B3BB6B52-D305-1E8C-B6D7-DAD5FBACBCF7}"/>
              </a:ext>
            </a:extLst>
          </p:cNvPr>
          <p:cNvSpPr>
            <a:spLocks noChangeArrowheads="1"/>
          </p:cNvSpPr>
          <p:nvPr/>
        </p:nvSpPr>
        <p:spPr bwMode="auto">
          <a:xfrm>
            <a:off x="16177421" y="2695438"/>
            <a:ext cx="7589520" cy="486728"/>
          </a:xfrm>
          <a:prstGeom prst="roundRect">
            <a:avLst>
              <a:gd name="adj" fmla="val 0"/>
            </a:avLst>
          </a:prstGeom>
          <a:solidFill>
            <a:srgbClr val="BC4A26"/>
          </a:solidFill>
          <a:ln>
            <a:noFill/>
          </a:ln>
        </p:spPr>
        <p:txBody>
          <a:bodyPr wrap="none" anchor="ctr"/>
          <a:lstStyle>
            <a:lvl1pPr eaLnBrk="0" hangingPunct="0">
              <a:defRPr sz="10600">
                <a:solidFill>
                  <a:schemeClr val="tx2"/>
                </a:solidFill>
                <a:latin typeface="Arial" panose="020B0604020202020204" pitchFamily="34" charset="0"/>
                <a:ea typeface="MS PGothic" panose="020B0600070205080204" pitchFamily="34" charset="-128"/>
              </a:defRPr>
            </a:lvl1pPr>
            <a:lvl2pPr marL="742950" indent="-285750" eaLnBrk="0" hangingPunct="0">
              <a:defRPr sz="10600">
                <a:solidFill>
                  <a:schemeClr val="tx2"/>
                </a:solidFill>
                <a:latin typeface="Arial" panose="020B0604020202020204" pitchFamily="34" charset="0"/>
                <a:ea typeface="MS PGothic" panose="020B0600070205080204" pitchFamily="34" charset="-128"/>
              </a:defRPr>
            </a:lvl2pPr>
            <a:lvl3pPr marL="1143000" indent="-228600" eaLnBrk="0" hangingPunct="0">
              <a:defRPr sz="10600">
                <a:solidFill>
                  <a:schemeClr val="tx2"/>
                </a:solidFill>
                <a:latin typeface="Arial" panose="020B0604020202020204" pitchFamily="34" charset="0"/>
                <a:ea typeface="MS PGothic" panose="020B0600070205080204" pitchFamily="34" charset="-128"/>
              </a:defRPr>
            </a:lvl3pPr>
            <a:lvl4pPr marL="1600200" indent="-228600" eaLnBrk="0" hangingPunct="0">
              <a:defRPr sz="10600">
                <a:solidFill>
                  <a:schemeClr val="tx2"/>
                </a:solidFill>
                <a:latin typeface="Arial" panose="020B0604020202020204" pitchFamily="34" charset="0"/>
                <a:ea typeface="MS PGothic" panose="020B0600070205080204" pitchFamily="34" charset="-128"/>
              </a:defRPr>
            </a:lvl4pPr>
            <a:lvl5pPr marL="2057400" indent="-228600" eaLnBrk="0" hangingPunct="0">
              <a:defRPr sz="10600">
                <a:solidFill>
                  <a:schemeClr val="tx2"/>
                </a:solidFill>
                <a:latin typeface="Arial" panose="020B0604020202020204" pitchFamily="34" charset="0"/>
                <a:ea typeface="MS PGothic" panose="020B0600070205080204" pitchFamily="34" charset="-128"/>
              </a:defRPr>
            </a:lvl5pPr>
            <a:lvl6pPr marL="25146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6pPr>
            <a:lvl7pPr marL="29718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7pPr>
            <a:lvl8pPr marL="34290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8pPr>
            <a:lvl9pPr marL="38862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9pPr>
          </a:lstStyle>
          <a:p>
            <a:pPr algn="l" eaLnBrk="1" hangingPunct="1"/>
            <a:endParaRPr lang="en-US" altLang="en-US" sz="12115" dirty="0"/>
          </a:p>
        </p:txBody>
      </p:sp>
      <p:sp>
        <p:nvSpPr>
          <p:cNvPr id="62" name="Text Box 5">
            <a:extLst>
              <a:ext uri="{FF2B5EF4-FFF2-40B4-BE49-F238E27FC236}">
                <a16:creationId xmlns:a16="http://schemas.microsoft.com/office/drawing/2014/main" id="{D5DA4F25-5072-C7B8-5473-8C319ADD97E5}"/>
              </a:ext>
            </a:extLst>
          </p:cNvPr>
          <p:cNvSpPr txBox="1">
            <a:spLocks noChangeArrowheads="1"/>
          </p:cNvSpPr>
          <p:nvPr/>
        </p:nvSpPr>
        <p:spPr bwMode="auto">
          <a:xfrm>
            <a:off x="16240365" y="2718854"/>
            <a:ext cx="6831392" cy="444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87" tIns="52243" rIns="104487" bIns="52243">
            <a:spAutoFit/>
          </a:bodyPr>
          <a:lstStyle>
            <a:lvl1pPr defTabSz="2193925" eaLnBrk="0" hangingPunct="0">
              <a:defRPr sz="10600">
                <a:solidFill>
                  <a:schemeClr val="tx2"/>
                </a:solidFill>
                <a:latin typeface="Arial" panose="020B0604020202020204" pitchFamily="34" charset="0"/>
                <a:ea typeface="MS PGothic" panose="020B0600070205080204" pitchFamily="34" charset="-128"/>
              </a:defRPr>
            </a:lvl1pPr>
            <a:lvl2pPr marL="742950" indent="-285750" defTabSz="2193925" eaLnBrk="0" hangingPunct="0">
              <a:defRPr sz="10600">
                <a:solidFill>
                  <a:schemeClr val="tx2"/>
                </a:solidFill>
                <a:latin typeface="Arial" panose="020B0604020202020204" pitchFamily="34" charset="0"/>
                <a:ea typeface="MS PGothic" panose="020B0600070205080204" pitchFamily="34" charset="-128"/>
              </a:defRPr>
            </a:lvl2pPr>
            <a:lvl3pPr marL="1143000" indent="-228600" defTabSz="2193925" eaLnBrk="0" hangingPunct="0">
              <a:defRPr sz="10600">
                <a:solidFill>
                  <a:schemeClr val="tx2"/>
                </a:solidFill>
                <a:latin typeface="Arial" panose="020B0604020202020204" pitchFamily="34" charset="0"/>
                <a:ea typeface="MS PGothic" panose="020B0600070205080204" pitchFamily="34" charset="-128"/>
              </a:defRPr>
            </a:lvl3pPr>
            <a:lvl4pPr marL="1600200" indent="-228600" defTabSz="2193925" eaLnBrk="0" hangingPunct="0">
              <a:defRPr sz="10600">
                <a:solidFill>
                  <a:schemeClr val="tx2"/>
                </a:solidFill>
                <a:latin typeface="Arial" panose="020B0604020202020204" pitchFamily="34" charset="0"/>
                <a:ea typeface="MS PGothic" panose="020B0600070205080204" pitchFamily="34" charset="-128"/>
              </a:defRPr>
            </a:lvl4pPr>
            <a:lvl5pPr marL="2057400" indent="-228600" defTabSz="2193925" eaLnBrk="0" hangingPunct="0">
              <a:defRPr sz="10600">
                <a:solidFill>
                  <a:schemeClr val="tx2"/>
                </a:solidFill>
                <a:latin typeface="Arial" panose="020B0604020202020204" pitchFamily="34" charset="0"/>
                <a:ea typeface="MS PGothic" panose="020B0600070205080204" pitchFamily="34" charset="-128"/>
              </a:defRPr>
            </a:lvl5pPr>
            <a:lvl6pPr marL="25146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6pPr>
            <a:lvl7pPr marL="29718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7pPr>
            <a:lvl8pPr marL="34290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8pPr>
            <a:lvl9pPr marL="38862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9pPr>
          </a:lstStyle>
          <a:p>
            <a:pPr algn="l" eaLnBrk="1" hangingPunct="1">
              <a:spcBef>
                <a:spcPct val="50000"/>
              </a:spcBef>
            </a:pPr>
            <a:r>
              <a:rPr lang="en-US" altLang="en-US" sz="2200" b="1" dirty="0">
                <a:solidFill>
                  <a:schemeClr val="bg1"/>
                </a:solidFill>
              </a:rPr>
              <a:t>MATERIALS AND METHODS</a:t>
            </a:r>
          </a:p>
        </p:txBody>
      </p:sp>
      <p:sp>
        <p:nvSpPr>
          <p:cNvPr id="63" name="Text Placeholder 4">
            <a:extLst>
              <a:ext uri="{FF2B5EF4-FFF2-40B4-BE49-F238E27FC236}">
                <a16:creationId xmlns:a16="http://schemas.microsoft.com/office/drawing/2014/main" id="{C4D094EA-F9EA-A3EF-08A4-A3E108654D0D}"/>
              </a:ext>
            </a:extLst>
          </p:cNvPr>
          <p:cNvSpPr txBox="1">
            <a:spLocks/>
          </p:cNvSpPr>
          <p:nvPr/>
        </p:nvSpPr>
        <p:spPr>
          <a:xfrm>
            <a:off x="16165295" y="10826985"/>
            <a:ext cx="7465280" cy="5149616"/>
          </a:xfrm>
          <a:prstGeom prst="rect">
            <a:avLst/>
          </a:prstGeom>
        </p:spPr>
        <p:txBody>
          <a:bodyPr/>
          <a:lstStyle>
            <a:lvl1pPr marL="640080" indent="-640080" algn="l" defTabSz="2560320" rtl="0" eaLnBrk="1" latinLnBrk="0" hangingPunct="1">
              <a:lnSpc>
                <a:spcPct val="90000"/>
              </a:lnSpc>
              <a:spcBef>
                <a:spcPts val="2800"/>
              </a:spcBef>
              <a:buFont typeface="Arial" panose="020B0604020202020204" pitchFamily="34" charset="0"/>
              <a:buChar char="•"/>
              <a:defRPr sz="7840" kern="1200">
                <a:solidFill>
                  <a:schemeClr val="tx1"/>
                </a:solidFill>
                <a:latin typeface="+mn-lt"/>
                <a:ea typeface="+mn-ea"/>
                <a:cs typeface="+mn-cs"/>
              </a:defRPr>
            </a:lvl1pPr>
            <a:lvl2pPr marL="1920240" indent="-640080" algn="l" defTabSz="2560320" rtl="0" eaLnBrk="1" latinLnBrk="0" hangingPunct="1">
              <a:lnSpc>
                <a:spcPct val="90000"/>
              </a:lnSpc>
              <a:spcBef>
                <a:spcPts val="1400"/>
              </a:spcBef>
              <a:buFont typeface="Arial" panose="020B0604020202020204" pitchFamily="34" charset="0"/>
              <a:buChar char="•"/>
              <a:defRPr sz="6720" kern="1200">
                <a:solidFill>
                  <a:schemeClr val="tx1"/>
                </a:solidFill>
                <a:latin typeface="+mn-lt"/>
                <a:ea typeface="+mn-ea"/>
                <a:cs typeface="+mn-cs"/>
              </a:defRPr>
            </a:lvl2pPr>
            <a:lvl3pPr marL="3200400" indent="-640080" algn="l" defTabSz="2560320" rtl="0" eaLnBrk="1" latinLnBrk="0" hangingPunct="1">
              <a:lnSpc>
                <a:spcPct val="90000"/>
              </a:lnSpc>
              <a:spcBef>
                <a:spcPts val="1400"/>
              </a:spcBef>
              <a:buFont typeface="Arial" panose="020B0604020202020204" pitchFamily="34" charset="0"/>
              <a:buChar char="•"/>
              <a:defRPr sz="5600" kern="1200">
                <a:solidFill>
                  <a:schemeClr val="tx1"/>
                </a:solidFill>
                <a:latin typeface="+mn-lt"/>
                <a:ea typeface="+mn-ea"/>
                <a:cs typeface="+mn-cs"/>
              </a:defRPr>
            </a:lvl3pPr>
            <a:lvl4pPr marL="44805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4pPr>
            <a:lvl5pPr marL="576072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5pPr>
            <a:lvl6pPr marL="704088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6pPr>
            <a:lvl7pPr marL="832104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7pPr>
            <a:lvl8pPr marL="960120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8pPr>
            <a:lvl9pPr marL="108813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9pPr>
          </a:lstStyle>
          <a:p>
            <a:pPr marL="0" indent="0">
              <a:spcBef>
                <a:spcPts val="0"/>
              </a:spcBef>
              <a:spcAft>
                <a:spcPts val="600"/>
              </a:spcAft>
              <a:buClr>
                <a:srgbClr val="2746F8"/>
              </a:buClr>
              <a:buNone/>
            </a:pPr>
            <a:r>
              <a:rPr lang="en-US" sz="2000" b="1" i="1" dirty="0">
                <a:solidFill>
                  <a:srgbClr val="0723C9"/>
                </a:solidFill>
                <a:effectLst/>
                <a:latin typeface="Arial" panose="020B0604020202020204" pitchFamily="34" charset="0"/>
                <a:ea typeface="Times New Roman" panose="02020603050405020304" pitchFamily="18" charset="0"/>
                <a:cs typeface="Arial" panose="020B0604020202020204" pitchFamily="34" charset="0"/>
              </a:rPr>
              <a:t>Primary outcome: </a:t>
            </a:r>
            <a:r>
              <a:rPr lang="en-US" sz="2000" dirty="0">
                <a:effectLst/>
                <a:latin typeface="Arial" panose="020B0604020202020204" pitchFamily="34" charset="0"/>
                <a:ea typeface="Times New Roman" panose="02020603050405020304" pitchFamily="18" charset="0"/>
                <a:cs typeface="Arial" panose="020B0604020202020204" pitchFamily="34" charset="0"/>
              </a:rPr>
              <a:t>Adherence to HT (≥80%). We will use pill counts at every visit to calculate an adherence index across the 18-month intervention ((quantity dispensed - remaining)/(quantity prescribed per day*days since last refill))*100. </a:t>
            </a:r>
          </a:p>
          <a:p>
            <a:pPr marL="0" indent="0">
              <a:spcBef>
                <a:spcPts val="0"/>
              </a:spcBef>
              <a:spcAft>
                <a:spcPts val="600"/>
              </a:spcAft>
              <a:buClr>
                <a:srgbClr val="2746F8"/>
              </a:buClr>
              <a:buNone/>
            </a:pPr>
            <a:r>
              <a:rPr lang="en-US" sz="2000" dirty="0">
                <a:effectLst/>
                <a:latin typeface="Arial" panose="020B0604020202020204" pitchFamily="34" charset="0"/>
                <a:ea typeface="Times New Roman" panose="02020603050405020304" pitchFamily="18" charset="0"/>
                <a:cs typeface="Arial" panose="020B0604020202020204" pitchFamily="34" charset="0"/>
              </a:rPr>
              <a:t>We will also collect self-report data through the validated Adherence to Refills and Medications Scale (ARMS).</a:t>
            </a:r>
          </a:p>
          <a:p>
            <a:pPr marL="0" indent="0">
              <a:lnSpc>
                <a:spcPct val="100000"/>
              </a:lnSpc>
              <a:spcBef>
                <a:spcPts val="0"/>
              </a:spcBef>
              <a:spcAft>
                <a:spcPts val="1200"/>
              </a:spcAft>
              <a:buClr>
                <a:srgbClr val="2746F8"/>
              </a:buClr>
              <a:buNone/>
            </a:pPr>
            <a:r>
              <a:rPr lang="en-US" sz="2000" dirty="0">
                <a:effectLst/>
                <a:latin typeface="Arial" panose="020B0604020202020204" pitchFamily="34" charset="0"/>
                <a:ea typeface="Times New Roman" panose="02020603050405020304" pitchFamily="18" charset="0"/>
                <a:cs typeface="Arial" panose="020B0604020202020204" pitchFamily="34" charset="0"/>
              </a:rPr>
              <a:t>Other primary outcomes of interest are self-efficacy for medication adherence (Self-Efficacy for Appropriate Medication Use Scale - SEAM) and social support (Multidimensional Scale of Perceived Social Support).</a:t>
            </a:r>
          </a:p>
          <a:p>
            <a:pPr marL="0" indent="0">
              <a:spcBef>
                <a:spcPts val="600"/>
              </a:spcBef>
              <a:spcAft>
                <a:spcPts val="600"/>
              </a:spcAft>
              <a:buClr>
                <a:srgbClr val="2746F8"/>
              </a:buClr>
              <a:buNone/>
            </a:pPr>
            <a:r>
              <a:rPr lang="en-US" sz="2000" b="1" i="1" dirty="0">
                <a:solidFill>
                  <a:srgbClr val="0723C9"/>
                </a:solidFill>
                <a:effectLst/>
                <a:latin typeface="Arial" panose="020B0604020202020204" pitchFamily="34" charset="0"/>
                <a:ea typeface="Times New Roman" panose="02020603050405020304" pitchFamily="18" charset="0"/>
                <a:cs typeface="Arial" panose="020B0604020202020204" pitchFamily="34" charset="0"/>
              </a:rPr>
              <a:t>Secondary Outcomes:</a:t>
            </a:r>
            <a:r>
              <a:rPr lang="en-US" sz="2000" b="1" dirty="0">
                <a:solidFill>
                  <a:srgbClr val="0723C9"/>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M</a:t>
            </a:r>
            <a:r>
              <a:rPr lang="en-US" sz="2000" dirty="0">
                <a:effectLst/>
                <a:latin typeface="Arial" panose="020B0604020202020204" pitchFamily="34" charset="0"/>
                <a:ea typeface="Times New Roman" panose="02020603050405020304" pitchFamily="18" charset="0"/>
                <a:cs typeface="Arial" panose="020B0604020202020204" pitchFamily="34" charset="0"/>
              </a:rPr>
              <a:t>edication side effects (BCPT Symptoms Scale), patient’s quality of life (Functional Assessment of Cancer Therapy-General – FACT-G), depression (Patient Health Questionnaire – PHQ-8), anxiety (Generalized Anxiety Disorder – GAD-7), and usability and satisfaction with the personalized bilingual mobile application. </a:t>
            </a:r>
          </a:p>
        </p:txBody>
      </p:sp>
      <p:sp>
        <p:nvSpPr>
          <p:cNvPr id="64" name="AutoShape 47">
            <a:extLst>
              <a:ext uri="{FF2B5EF4-FFF2-40B4-BE49-F238E27FC236}">
                <a16:creationId xmlns:a16="http://schemas.microsoft.com/office/drawing/2014/main" id="{BBDFB221-3C28-28ED-11CF-904B3386E878}"/>
              </a:ext>
            </a:extLst>
          </p:cNvPr>
          <p:cNvSpPr>
            <a:spLocks noChangeArrowheads="1"/>
          </p:cNvSpPr>
          <p:nvPr/>
        </p:nvSpPr>
        <p:spPr bwMode="auto">
          <a:xfrm>
            <a:off x="24060512" y="2695438"/>
            <a:ext cx="7589520" cy="486728"/>
          </a:xfrm>
          <a:prstGeom prst="roundRect">
            <a:avLst>
              <a:gd name="adj" fmla="val 0"/>
            </a:avLst>
          </a:prstGeom>
          <a:solidFill>
            <a:srgbClr val="BC4A26"/>
          </a:solidFill>
          <a:ln>
            <a:noFill/>
          </a:ln>
        </p:spPr>
        <p:txBody>
          <a:bodyPr wrap="none" anchor="ctr"/>
          <a:lstStyle>
            <a:lvl1pPr eaLnBrk="0" hangingPunct="0">
              <a:defRPr sz="10600">
                <a:solidFill>
                  <a:schemeClr val="tx2"/>
                </a:solidFill>
                <a:latin typeface="Arial" panose="020B0604020202020204" pitchFamily="34" charset="0"/>
                <a:ea typeface="MS PGothic" panose="020B0600070205080204" pitchFamily="34" charset="-128"/>
              </a:defRPr>
            </a:lvl1pPr>
            <a:lvl2pPr marL="742950" indent="-285750" eaLnBrk="0" hangingPunct="0">
              <a:defRPr sz="10600">
                <a:solidFill>
                  <a:schemeClr val="tx2"/>
                </a:solidFill>
                <a:latin typeface="Arial" panose="020B0604020202020204" pitchFamily="34" charset="0"/>
                <a:ea typeface="MS PGothic" panose="020B0600070205080204" pitchFamily="34" charset="-128"/>
              </a:defRPr>
            </a:lvl2pPr>
            <a:lvl3pPr marL="1143000" indent="-228600" eaLnBrk="0" hangingPunct="0">
              <a:defRPr sz="10600">
                <a:solidFill>
                  <a:schemeClr val="tx2"/>
                </a:solidFill>
                <a:latin typeface="Arial" panose="020B0604020202020204" pitchFamily="34" charset="0"/>
                <a:ea typeface="MS PGothic" panose="020B0600070205080204" pitchFamily="34" charset="-128"/>
              </a:defRPr>
            </a:lvl3pPr>
            <a:lvl4pPr marL="1600200" indent="-228600" eaLnBrk="0" hangingPunct="0">
              <a:defRPr sz="10600">
                <a:solidFill>
                  <a:schemeClr val="tx2"/>
                </a:solidFill>
                <a:latin typeface="Arial" panose="020B0604020202020204" pitchFamily="34" charset="0"/>
                <a:ea typeface="MS PGothic" panose="020B0600070205080204" pitchFamily="34" charset="-128"/>
              </a:defRPr>
            </a:lvl4pPr>
            <a:lvl5pPr marL="2057400" indent="-228600" eaLnBrk="0" hangingPunct="0">
              <a:defRPr sz="10600">
                <a:solidFill>
                  <a:schemeClr val="tx2"/>
                </a:solidFill>
                <a:latin typeface="Arial" panose="020B0604020202020204" pitchFamily="34" charset="0"/>
                <a:ea typeface="MS PGothic" panose="020B0600070205080204" pitchFamily="34" charset="-128"/>
              </a:defRPr>
            </a:lvl5pPr>
            <a:lvl6pPr marL="25146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6pPr>
            <a:lvl7pPr marL="29718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7pPr>
            <a:lvl8pPr marL="34290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8pPr>
            <a:lvl9pPr marL="38862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9pPr>
          </a:lstStyle>
          <a:p>
            <a:pPr algn="l" eaLnBrk="1" hangingPunct="1"/>
            <a:endParaRPr lang="en-US" altLang="en-US" sz="12115" dirty="0"/>
          </a:p>
        </p:txBody>
      </p:sp>
      <p:sp>
        <p:nvSpPr>
          <p:cNvPr id="65" name="Text Box 5">
            <a:extLst>
              <a:ext uri="{FF2B5EF4-FFF2-40B4-BE49-F238E27FC236}">
                <a16:creationId xmlns:a16="http://schemas.microsoft.com/office/drawing/2014/main" id="{840E98DC-C0F5-9A0B-E92D-4A74F5673D7C}"/>
              </a:ext>
            </a:extLst>
          </p:cNvPr>
          <p:cNvSpPr txBox="1">
            <a:spLocks noChangeArrowheads="1"/>
          </p:cNvSpPr>
          <p:nvPr/>
        </p:nvSpPr>
        <p:spPr bwMode="auto">
          <a:xfrm>
            <a:off x="24123456" y="2718854"/>
            <a:ext cx="6831392" cy="444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87" tIns="52243" rIns="104487" bIns="52243">
            <a:spAutoFit/>
          </a:bodyPr>
          <a:lstStyle>
            <a:lvl1pPr defTabSz="2193925" eaLnBrk="0" hangingPunct="0">
              <a:defRPr sz="10600">
                <a:solidFill>
                  <a:schemeClr val="tx2"/>
                </a:solidFill>
                <a:latin typeface="Arial" panose="020B0604020202020204" pitchFamily="34" charset="0"/>
                <a:ea typeface="MS PGothic" panose="020B0600070205080204" pitchFamily="34" charset="-128"/>
              </a:defRPr>
            </a:lvl1pPr>
            <a:lvl2pPr marL="742950" indent="-285750" defTabSz="2193925" eaLnBrk="0" hangingPunct="0">
              <a:defRPr sz="10600">
                <a:solidFill>
                  <a:schemeClr val="tx2"/>
                </a:solidFill>
                <a:latin typeface="Arial" panose="020B0604020202020204" pitchFamily="34" charset="0"/>
                <a:ea typeface="MS PGothic" panose="020B0600070205080204" pitchFamily="34" charset="-128"/>
              </a:defRPr>
            </a:lvl2pPr>
            <a:lvl3pPr marL="1143000" indent="-228600" defTabSz="2193925" eaLnBrk="0" hangingPunct="0">
              <a:defRPr sz="10600">
                <a:solidFill>
                  <a:schemeClr val="tx2"/>
                </a:solidFill>
                <a:latin typeface="Arial" panose="020B0604020202020204" pitchFamily="34" charset="0"/>
                <a:ea typeface="MS PGothic" panose="020B0600070205080204" pitchFamily="34" charset="-128"/>
              </a:defRPr>
            </a:lvl3pPr>
            <a:lvl4pPr marL="1600200" indent="-228600" defTabSz="2193925" eaLnBrk="0" hangingPunct="0">
              <a:defRPr sz="10600">
                <a:solidFill>
                  <a:schemeClr val="tx2"/>
                </a:solidFill>
                <a:latin typeface="Arial" panose="020B0604020202020204" pitchFamily="34" charset="0"/>
                <a:ea typeface="MS PGothic" panose="020B0600070205080204" pitchFamily="34" charset="-128"/>
              </a:defRPr>
            </a:lvl4pPr>
            <a:lvl5pPr marL="2057400" indent="-228600" defTabSz="2193925" eaLnBrk="0" hangingPunct="0">
              <a:defRPr sz="10600">
                <a:solidFill>
                  <a:schemeClr val="tx2"/>
                </a:solidFill>
                <a:latin typeface="Arial" panose="020B0604020202020204" pitchFamily="34" charset="0"/>
                <a:ea typeface="MS PGothic" panose="020B0600070205080204" pitchFamily="34" charset="-128"/>
              </a:defRPr>
            </a:lvl5pPr>
            <a:lvl6pPr marL="25146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6pPr>
            <a:lvl7pPr marL="29718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7pPr>
            <a:lvl8pPr marL="34290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8pPr>
            <a:lvl9pPr marL="38862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9pPr>
          </a:lstStyle>
          <a:p>
            <a:pPr algn="l" eaLnBrk="1" hangingPunct="1">
              <a:spcBef>
                <a:spcPct val="50000"/>
              </a:spcBef>
            </a:pPr>
            <a:r>
              <a:rPr lang="en-US" altLang="en-US" sz="2200" b="1" dirty="0">
                <a:solidFill>
                  <a:schemeClr val="bg1"/>
                </a:solidFill>
              </a:rPr>
              <a:t>EXPECTED OUTCOMES</a:t>
            </a:r>
          </a:p>
        </p:txBody>
      </p:sp>
      <p:sp>
        <p:nvSpPr>
          <p:cNvPr id="66" name="Text Placeholder 4">
            <a:extLst>
              <a:ext uri="{FF2B5EF4-FFF2-40B4-BE49-F238E27FC236}">
                <a16:creationId xmlns:a16="http://schemas.microsoft.com/office/drawing/2014/main" id="{6B270A75-8C69-8E9F-9723-A1301A4417EE}"/>
              </a:ext>
            </a:extLst>
          </p:cNvPr>
          <p:cNvSpPr txBox="1">
            <a:spLocks/>
          </p:cNvSpPr>
          <p:nvPr/>
        </p:nvSpPr>
        <p:spPr>
          <a:xfrm>
            <a:off x="24048386" y="3273659"/>
            <a:ext cx="7465280" cy="1426945"/>
          </a:xfrm>
          <a:prstGeom prst="rect">
            <a:avLst/>
          </a:prstGeom>
        </p:spPr>
        <p:txBody>
          <a:bodyPr/>
          <a:lstStyle>
            <a:lvl1pPr marL="640080" indent="-640080" algn="l" defTabSz="2560320" rtl="0" eaLnBrk="1" latinLnBrk="0" hangingPunct="1">
              <a:lnSpc>
                <a:spcPct val="90000"/>
              </a:lnSpc>
              <a:spcBef>
                <a:spcPts val="2800"/>
              </a:spcBef>
              <a:buFont typeface="Arial" panose="020B0604020202020204" pitchFamily="34" charset="0"/>
              <a:buChar char="•"/>
              <a:defRPr sz="7840" kern="1200">
                <a:solidFill>
                  <a:schemeClr val="tx1"/>
                </a:solidFill>
                <a:latin typeface="+mn-lt"/>
                <a:ea typeface="+mn-ea"/>
                <a:cs typeface="+mn-cs"/>
              </a:defRPr>
            </a:lvl1pPr>
            <a:lvl2pPr marL="1920240" indent="-640080" algn="l" defTabSz="2560320" rtl="0" eaLnBrk="1" latinLnBrk="0" hangingPunct="1">
              <a:lnSpc>
                <a:spcPct val="90000"/>
              </a:lnSpc>
              <a:spcBef>
                <a:spcPts val="1400"/>
              </a:spcBef>
              <a:buFont typeface="Arial" panose="020B0604020202020204" pitchFamily="34" charset="0"/>
              <a:buChar char="•"/>
              <a:defRPr sz="6720" kern="1200">
                <a:solidFill>
                  <a:schemeClr val="tx1"/>
                </a:solidFill>
                <a:latin typeface="+mn-lt"/>
                <a:ea typeface="+mn-ea"/>
                <a:cs typeface="+mn-cs"/>
              </a:defRPr>
            </a:lvl2pPr>
            <a:lvl3pPr marL="3200400" indent="-640080" algn="l" defTabSz="2560320" rtl="0" eaLnBrk="1" latinLnBrk="0" hangingPunct="1">
              <a:lnSpc>
                <a:spcPct val="90000"/>
              </a:lnSpc>
              <a:spcBef>
                <a:spcPts val="1400"/>
              </a:spcBef>
              <a:buFont typeface="Arial" panose="020B0604020202020204" pitchFamily="34" charset="0"/>
              <a:buChar char="•"/>
              <a:defRPr sz="5600" kern="1200">
                <a:solidFill>
                  <a:schemeClr val="tx1"/>
                </a:solidFill>
                <a:latin typeface="+mn-lt"/>
                <a:ea typeface="+mn-ea"/>
                <a:cs typeface="+mn-cs"/>
              </a:defRPr>
            </a:lvl3pPr>
            <a:lvl4pPr marL="44805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4pPr>
            <a:lvl5pPr marL="576072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5pPr>
            <a:lvl6pPr marL="704088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6pPr>
            <a:lvl7pPr marL="832104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7pPr>
            <a:lvl8pPr marL="960120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8pPr>
            <a:lvl9pPr marL="108813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9pPr>
          </a:lstStyle>
          <a:p>
            <a:pPr marL="169863" indent="-169863">
              <a:lnSpc>
                <a:spcPct val="100000"/>
              </a:lnSpc>
              <a:spcBef>
                <a:spcPts val="0"/>
              </a:spcBef>
              <a:spcAft>
                <a:spcPts val="600"/>
              </a:spcAft>
              <a:buClr>
                <a:srgbClr val="0723C9"/>
              </a:buClr>
              <a:buFont typeface="Wingdings" panose="05000000000000000000" pitchFamily="2" charset="2"/>
              <a:buChar char="§"/>
            </a:pPr>
            <a:r>
              <a:rPr lang="en-US" sz="2000" dirty="0">
                <a:effectLst/>
                <a:latin typeface="Arial" panose="020B0604020202020204" pitchFamily="34" charset="0"/>
                <a:ea typeface="Times New Roman" panose="02020603050405020304" pitchFamily="18" charset="0"/>
                <a:cs typeface="Arial" panose="020B0604020202020204" pitchFamily="34" charset="0"/>
              </a:rPr>
              <a:t>Promote health equity by creating a more level playing field that gives underserved Latina breast cancer patients an equitable opportunity to receive the benefits of HT, improve overall survival and life expectancy, enhance quality of life, and decrease cancer healthcare costs. </a:t>
            </a:r>
          </a:p>
          <a:p>
            <a:pPr marL="169863" indent="-169863">
              <a:lnSpc>
                <a:spcPct val="100000"/>
              </a:lnSpc>
              <a:spcBef>
                <a:spcPts val="0"/>
              </a:spcBef>
              <a:spcAft>
                <a:spcPts val="600"/>
              </a:spcAft>
              <a:buClr>
                <a:srgbClr val="0723C9"/>
              </a:buClr>
              <a:buFont typeface="Wingdings" panose="05000000000000000000" pitchFamily="2" charset="2"/>
              <a:buChar char="§"/>
            </a:pPr>
            <a:r>
              <a:rPr lang="en-US" sz="2000" dirty="0">
                <a:effectLst/>
                <a:latin typeface="Arial" panose="020B0604020202020204" pitchFamily="34" charset="0"/>
                <a:ea typeface="Times New Roman" panose="02020603050405020304" pitchFamily="18" charset="0"/>
                <a:cs typeface="Arial" panose="020B0604020202020204" pitchFamily="34" charset="0"/>
              </a:rPr>
              <a:t>The intervention can be adapted and tailored to patients’ characteristics and promote health equity among future medically underserved breast cancer patients receiving hormone therapy, regardless of race and ethnicity.</a:t>
            </a:r>
          </a:p>
        </p:txBody>
      </p:sp>
      <p:pic>
        <p:nvPicPr>
          <p:cNvPr id="70" name="Picture 69">
            <a:extLst>
              <a:ext uri="{FF2B5EF4-FFF2-40B4-BE49-F238E27FC236}">
                <a16:creationId xmlns:a16="http://schemas.microsoft.com/office/drawing/2014/main" id="{0F5A0B92-A7DA-FC8E-E4E6-B29132A27AF3}"/>
              </a:ext>
            </a:extLst>
          </p:cNvPr>
          <p:cNvPicPr>
            <a:picLocks noChangeAspect="1"/>
          </p:cNvPicPr>
          <p:nvPr/>
        </p:nvPicPr>
        <p:blipFill>
          <a:blip r:embed="rId5"/>
          <a:stretch>
            <a:fillRect/>
          </a:stretch>
        </p:blipFill>
        <p:spPr>
          <a:xfrm>
            <a:off x="9924237" y="11806083"/>
            <a:ext cx="3359688" cy="4043518"/>
          </a:xfrm>
          <a:prstGeom prst="rect">
            <a:avLst/>
          </a:prstGeom>
        </p:spPr>
      </p:pic>
      <p:pic>
        <p:nvPicPr>
          <p:cNvPr id="72" name="Picture 71">
            <a:extLst>
              <a:ext uri="{FF2B5EF4-FFF2-40B4-BE49-F238E27FC236}">
                <a16:creationId xmlns:a16="http://schemas.microsoft.com/office/drawing/2014/main" id="{6294EB3F-C524-2432-9095-D019CBDDFBFF}"/>
              </a:ext>
            </a:extLst>
          </p:cNvPr>
          <p:cNvPicPr>
            <a:picLocks noChangeAspect="1"/>
          </p:cNvPicPr>
          <p:nvPr/>
        </p:nvPicPr>
        <p:blipFill>
          <a:blip r:embed="rId6"/>
          <a:stretch>
            <a:fillRect/>
          </a:stretch>
        </p:blipFill>
        <p:spPr>
          <a:xfrm>
            <a:off x="16681599" y="3351660"/>
            <a:ext cx="5949801" cy="7162793"/>
          </a:xfrm>
          <a:prstGeom prst="rect">
            <a:avLst/>
          </a:prstGeom>
        </p:spPr>
      </p:pic>
      <p:sp>
        <p:nvSpPr>
          <p:cNvPr id="73" name="AutoShape 47">
            <a:extLst>
              <a:ext uri="{FF2B5EF4-FFF2-40B4-BE49-F238E27FC236}">
                <a16:creationId xmlns:a16="http://schemas.microsoft.com/office/drawing/2014/main" id="{6EC8127C-23FF-ABBA-7EAD-993D32FFE1CB}"/>
              </a:ext>
            </a:extLst>
          </p:cNvPr>
          <p:cNvSpPr>
            <a:spLocks noChangeArrowheads="1"/>
          </p:cNvSpPr>
          <p:nvPr/>
        </p:nvSpPr>
        <p:spPr bwMode="auto">
          <a:xfrm>
            <a:off x="24060512" y="6440356"/>
            <a:ext cx="7589520" cy="486728"/>
          </a:xfrm>
          <a:prstGeom prst="roundRect">
            <a:avLst>
              <a:gd name="adj" fmla="val 0"/>
            </a:avLst>
          </a:prstGeom>
          <a:solidFill>
            <a:srgbClr val="BC4A26"/>
          </a:solidFill>
          <a:ln>
            <a:noFill/>
          </a:ln>
        </p:spPr>
        <p:txBody>
          <a:bodyPr wrap="none" anchor="ctr"/>
          <a:lstStyle>
            <a:lvl1pPr eaLnBrk="0" hangingPunct="0">
              <a:defRPr sz="10600">
                <a:solidFill>
                  <a:schemeClr val="tx2"/>
                </a:solidFill>
                <a:latin typeface="Arial" panose="020B0604020202020204" pitchFamily="34" charset="0"/>
                <a:ea typeface="MS PGothic" panose="020B0600070205080204" pitchFamily="34" charset="-128"/>
              </a:defRPr>
            </a:lvl1pPr>
            <a:lvl2pPr marL="742950" indent="-285750" eaLnBrk="0" hangingPunct="0">
              <a:defRPr sz="10600">
                <a:solidFill>
                  <a:schemeClr val="tx2"/>
                </a:solidFill>
                <a:latin typeface="Arial" panose="020B0604020202020204" pitchFamily="34" charset="0"/>
                <a:ea typeface="MS PGothic" panose="020B0600070205080204" pitchFamily="34" charset="-128"/>
              </a:defRPr>
            </a:lvl2pPr>
            <a:lvl3pPr marL="1143000" indent="-228600" eaLnBrk="0" hangingPunct="0">
              <a:defRPr sz="10600">
                <a:solidFill>
                  <a:schemeClr val="tx2"/>
                </a:solidFill>
                <a:latin typeface="Arial" panose="020B0604020202020204" pitchFamily="34" charset="0"/>
                <a:ea typeface="MS PGothic" panose="020B0600070205080204" pitchFamily="34" charset="-128"/>
              </a:defRPr>
            </a:lvl3pPr>
            <a:lvl4pPr marL="1600200" indent="-228600" eaLnBrk="0" hangingPunct="0">
              <a:defRPr sz="10600">
                <a:solidFill>
                  <a:schemeClr val="tx2"/>
                </a:solidFill>
                <a:latin typeface="Arial" panose="020B0604020202020204" pitchFamily="34" charset="0"/>
                <a:ea typeface="MS PGothic" panose="020B0600070205080204" pitchFamily="34" charset="-128"/>
              </a:defRPr>
            </a:lvl4pPr>
            <a:lvl5pPr marL="2057400" indent="-228600" eaLnBrk="0" hangingPunct="0">
              <a:defRPr sz="10600">
                <a:solidFill>
                  <a:schemeClr val="tx2"/>
                </a:solidFill>
                <a:latin typeface="Arial" panose="020B0604020202020204" pitchFamily="34" charset="0"/>
                <a:ea typeface="MS PGothic" panose="020B0600070205080204" pitchFamily="34" charset="-128"/>
              </a:defRPr>
            </a:lvl5pPr>
            <a:lvl6pPr marL="25146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6pPr>
            <a:lvl7pPr marL="29718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7pPr>
            <a:lvl8pPr marL="34290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8pPr>
            <a:lvl9pPr marL="38862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9pPr>
          </a:lstStyle>
          <a:p>
            <a:pPr algn="l" eaLnBrk="1" hangingPunct="1"/>
            <a:endParaRPr lang="en-US" altLang="en-US" sz="12115" dirty="0"/>
          </a:p>
        </p:txBody>
      </p:sp>
      <p:sp>
        <p:nvSpPr>
          <p:cNvPr id="74" name="Text Box 5">
            <a:extLst>
              <a:ext uri="{FF2B5EF4-FFF2-40B4-BE49-F238E27FC236}">
                <a16:creationId xmlns:a16="http://schemas.microsoft.com/office/drawing/2014/main" id="{C9ACFC5C-6B99-1492-D26B-20EC508582CF}"/>
              </a:ext>
            </a:extLst>
          </p:cNvPr>
          <p:cNvSpPr txBox="1">
            <a:spLocks noChangeArrowheads="1"/>
          </p:cNvSpPr>
          <p:nvPr/>
        </p:nvSpPr>
        <p:spPr bwMode="auto">
          <a:xfrm>
            <a:off x="24123456" y="6463772"/>
            <a:ext cx="6831392" cy="444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87" tIns="52243" rIns="104487" bIns="52243">
            <a:spAutoFit/>
          </a:bodyPr>
          <a:lstStyle>
            <a:lvl1pPr defTabSz="2193925" eaLnBrk="0" hangingPunct="0">
              <a:defRPr sz="10600">
                <a:solidFill>
                  <a:schemeClr val="tx2"/>
                </a:solidFill>
                <a:latin typeface="Arial" panose="020B0604020202020204" pitchFamily="34" charset="0"/>
                <a:ea typeface="MS PGothic" panose="020B0600070205080204" pitchFamily="34" charset="-128"/>
              </a:defRPr>
            </a:lvl1pPr>
            <a:lvl2pPr marL="742950" indent="-285750" defTabSz="2193925" eaLnBrk="0" hangingPunct="0">
              <a:defRPr sz="10600">
                <a:solidFill>
                  <a:schemeClr val="tx2"/>
                </a:solidFill>
                <a:latin typeface="Arial" panose="020B0604020202020204" pitchFamily="34" charset="0"/>
                <a:ea typeface="MS PGothic" panose="020B0600070205080204" pitchFamily="34" charset="-128"/>
              </a:defRPr>
            </a:lvl2pPr>
            <a:lvl3pPr marL="1143000" indent="-228600" defTabSz="2193925" eaLnBrk="0" hangingPunct="0">
              <a:defRPr sz="10600">
                <a:solidFill>
                  <a:schemeClr val="tx2"/>
                </a:solidFill>
                <a:latin typeface="Arial" panose="020B0604020202020204" pitchFamily="34" charset="0"/>
                <a:ea typeface="MS PGothic" panose="020B0600070205080204" pitchFamily="34" charset="-128"/>
              </a:defRPr>
            </a:lvl3pPr>
            <a:lvl4pPr marL="1600200" indent="-228600" defTabSz="2193925" eaLnBrk="0" hangingPunct="0">
              <a:defRPr sz="10600">
                <a:solidFill>
                  <a:schemeClr val="tx2"/>
                </a:solidFill>
                <a:latin typeface="Arial" panose="020B0604020202020204" pitchFamily="34" charset="0"/>
                <a:ea typeface="MS PGothic" panose="020B0600070205080204" pitchFamily="34" charset="-128"/>
              </a:defRPr>
            </a:lvl4pPr>
            <a:lvl5pPr marL="2057400" indent="-228600" defTabSz="2193925" eaLnBrk="0" hangingPunct="0">
              <a:defRPr sz="10600">
                <a:solidFill>
                  <a:schemeClr val="tx2"/>
                </a:solidFill>
                <a:latin typeface="Arial" panose="020B0604020202020204" pitchFamily="34" charset="0"/>
                <a:ea typeface="MS PGothic" panose="020B0600070205080204" pitchFamily="34" charset="-128"/>
              </a:defRPr>
            </a:lvl5pPr>
            <a:lvl6pPr marL="25146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6pPr>
            <a:lvl7pPr marL="29718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7pPr>
            <a:lvl8pPr marL="34290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8pPr>
            <a:lvl9pPr marL="38862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9pPr>
          </a:lstStyle>
          <a:p>
            <a:pPr algn="l" eaLnBrk="1" hangingPunct="1">
              <a:spcBef>
                <a:spcPct val="50000"/>
              </a:spcBef>
            </a:pPr>
            <a:r>
              <a:rPr lang="en-US" altLang="en-US" sz="2200" b="1" dirty="0">
                <a:solidFill>
                  <a:schemeClr val="bg1"/>
                </a:solidFill>
              </a:rPr>
              <a:t>CONCLUSION</a:t>
            </a:r>
          </a:p>
        </p:txBody>
      </p:sp>
      <p:sp>
        <p:nvSpPr>
          <p:cNvPr id="75" name="Text Placeholder 4">
            <a:extLst>
              <a:ext uri="{FF2B5EF4-FFF2-40B4-BE49-F238E27FC236}">
                <a16:creationId xmlns:a16="http://schemas.microsoft.com/office/drawing/2014/main" id="{E57BB1F9-AC76-1A0C-157E-19505491EBD0}"/>
              </a:ext>
            </a:extLst>
          </p:cNvPr>
          <p:cNvSpPr txBox="1">
            <a:spLocks/>
          </p:cNvSpPr>
          <p:nvPr/>
        </p:nvSpPr>
        <p:spPr>
          <a:xfrm>
            <a:off x="24048386" y="7018577"/>
            <a:ext cx="7465280" cy="1426945"/>
          </a:xfrm>
          <a:prstGeom prst="rect">
            <a:avLst/>
          </a:prstGeom>
        </p:spPr>
        <p:txBody>
          <a:bodyPr/>
          <a:lstStyle>
            <a:lvl1pPr marL="640080" indent="-640080" algn="l" defTabSz="2560320" rtl="0" eaLnBrk="1" latinLnBrk="0" hangingPunct="1">
              <a:lnSpc>
                <a:spcPct val="90000"/>
              </a:lnSpc>
              <a:spcBef>
                <a:spcPts val="2800"/>
              </a:spcBef>
              <a:buFont typeface="Arial" panose="020B0604020202020204" pitchFamily="34" charset="0"/>
              <a:buChar char="•"/>
              <a:defRPr sz="7840" kern="1200">
                <a:solidFill>
                  <a:schemeClr val="tx1"/>
                </a:solidFill>
                <a:latin typeface="+mn-lt"/>
                <a:ea typeface="+mn-ea"/>
                <a:cs typeface="+mn-cs"/>
              </a:defRPr>
            </a:lvl1pPr>
            <a:lvl2pPr marL="1920240" indent="-640080" algn="l" defTabSz="2560320" rtl="0" eaLnBrk="1" latinLnBrk="0" hangingPunct="1">
              <a:lnSpc>
                <a:spcPct val="90000"/>
              </a:lnSpc>
              <a:spcBef>
                <a:spcPts val="1400"/>
              </a:spcBef>
              <a:buFont typeface="Arial" panose="020B0604020202020204" pitchFamily="34" charset="0"/>
              <a:buChar char="•"/>
              <a:defRPr sz="6720" kern="1200">
                <a:solidFill>
                  <a:schemeClr val="tx1"/>
                </a:solidFill>
                <a:latin typeface="+mn-lt"/>
                <a:ea typeface="+mn-ea"/>
                <a:cs typeface="+mn-cs"/>
              </a:defRPr>
            </a:lvl2pPr>
            <a:lvl3pPr marL="3200400" indent="-640080" algn="l" defTabSz="2560320" rtl="0" eaLnBrk="1" latinLnBrk="0" hangingPunct="1">
              <a:lnSpc>
                <a:spcPct val="90000"/>
              </a:lnSpc>
              <a:spcBef>
                <a:spcPts val="1400"/>
              </a:spcBef>
              <a:buFont typeface="Arial" panose="020B0604020202020204" pitchFamily="34" charset="0"/>
              <a:buChar char="•"/>
              <a:defRPr sz="5600" kern="1200">
                <a:solidFill>
                  <a:schemeClr val="tx1"/>
                </a:solidFill>
                <a:latin typeface="+mn-lt"/>
                <a:ea typeface="+mn-ea"/>
                <a:cs typeface="+mn-cs"/>
              </a:defRPr>
            </a:lvl3pPr>
            <a:lvl4pPr marL="44805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4pPr>
            <a:lvl5pPr marL="576072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5pPr>
            <a:lvl6pPr marL="704088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6pPr>
            <a:lvl7pPr marL="832104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7pPr>
            <a:lvl8pPr marL="960120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8pPr>
            <a:lvl9pPr marL="108813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9pPr>
          </a:lstStyle>
          <a:p>
            <a:pPr marL="0" indent="0">
              <a:lnSpc>
                <a:spcPct val="100000"/>
              </a:lnSpc>
              <a:spcBef>
                <a:spcPts val="0"/>
              </a:spcBef>
              <a:buNone/>
              <a:tabLst>
                <a:tab pos="261267" algn="l"/>
              </a:tabLst>
            </a:pPr>
            <a:r>
              <a:rPr lang="en-US" sz="2000" dirty="0">
                <a:effectLst/>
                <a:latin typeface="Arial" panose="020B0604020202020204" pitchFamily="34" charset="0"/>
                <a:ea typeface="Times New Roman" panose="02020603050405020304" pitchFamily="18" charset="0"/>
              </a:rPr>
              <a:t>This proposed multi-level intervention involving a unique combination of mHealth technology + PN has the potential to improve adherence to HT by addressing SDoH and promote equitable breast cancer outcomes, including reduced recurrence and improved quality of life, overall survival and life expectancy among underserved Latina patients. The anticipated outcome is a scalable, evidence-based, and easily disseminated intervention with potentially broad use to patients using oral anticancer medications.</a:t>
            </a:r>
            <a:endParaRPr lang="en-US" altLang="en-US" sz="2000" baseline="30000" dirty="0">
              <a:latin typeface="Arial" panose="020B0604020202020204" pitchFamily="34" charset="0"/>
              <a:cs typeface="Arial" panose="020B0604020202020204" pitchFamily="34" charset="0"/>
            </a:endParaRPr>
          </a:p>
        </p:txBody>
      </p:sp>
      <p:sp>
        <p:nvSpPr>
          <p:cNvPr id="76" name="AutoShape 47">
            <a:extLst>
              <a:ext uri="{FF2B5EF4-FFF2-40B4-BE49-F238E27FC236}">
                <a16:creationId xmlns:a16="http://schemas.microsoft.com/office/drawing/2014/main" id="{B6B37BDA-9AF4-327F-FEEC-91E423B37B7D}"/>
              </a:ext>
            </a:extLst>
          </p:cNvPr>
          <p:cNvSpPr>
            <a:spLocks noChangeArrowheads="1"/>
          </p:cNvSpPr>
          <p:nvPr/>
        </p:nvSpPr>
        <p:spPr bwMode="auto">
          <a:xfrm>
            <a:off x="24060512" y="10059856"/>
            <a:ext cx="7589520" cy="486728"/>
          </a:xfrm>
          <a:prstGeom prst="roundRect">
            <a:avLst>
              <a:gd name="adj" fmla="val 0"/>
            </a:avLst>
          </a:prstGeom>
          <a:solidFill>
            <a:srgbClr val="BC4A26"/>
          </a:solidFill>
          <a:ln>
            <a:noFill/>
          </a:ln>
        </p:spPr>
        <p:txBody>
          <a:bodyPr wrap="none" anchor="ctr"/>
          <a:lstStyle>
            <a:lvl1pPr eaLnBrk="0" hangingPunct="0">
              <a:defRPr sz="10600">
                <a:solidFill>
                  <a:schemeClr val="tx2"/>
                </a:solidFill>
                <a:latin typeface="Arial" panose="020B0604020202020204" pitchFamily="34" charset="0"/>
                <a:ea typeface="MS PGothic" panose="020B0600070205080204" pitchFamily="34" charset="-128"/>
              </a:defRPr>
            </a:lvl1pPr>
            <a:lvl2pPr marL="742950" indent="-285750" eaLnBrk="0" hangingPunct="0">
              <a:defRPr sz="10600">
                <a:solidFill>
                  <a:schemeClr val="tx2"/>
                </a:solidFill>
                <a:latin typeface="Arial" panose="020B0604020202020204" pitchFamily="34" charset="0"/>
                <a:ea typeface="MS PGothic" panose="020B0600070205080204" pitchFamily="34" charset="-128"/>
              </a:defRPr>
            </a:lvl2pPr>
            <a:lvl3pPr marL="1143000" indent="-228600" eaLnBrk="0" hangingPunct="0">
              <a:defRPr sz="10600">
                <a:solidFill>
                  <a:schemeClr val="tx2"/>
                </a:solidFill>
                <a:latin typeface="Arial" panose="020B0604020202020204" pitchFamily="34" charset="0"/>
                <a:ea typeface="MS PGothic" panose="020B0600070205080204" pitchFamily="34" charset="-128"/>
              </a:defRPr>
            </a:lvl3pPr>
            <a:lvl4pPr marL="1600200" indent="-228600" eaLnBrk="0" hangingPunct="0">
              <a:defRPr sz="10600">
                <a:solidFill>
                  <a:schemeClr val="tx2"/>
                </a:solidFill>
                <a:latin typeface="Arial" panose="020B0604020202020204" pitchFamily="34" charset="0"/>
                <a:ea typeface="MS PGothic" panose="020B0600070205080204" pitchFamily="34" charset="-128"/>
              </a:defRPr>
            </a:lvl4pPr>
            <a:lvl5pPr marL="2057400" indent="-228600" eaLnBrk="0" hangingPunct="0">
              <a:defRPr sz="10600">
                <a:solidFill>
                  <a:schemeClr val="tx2"/>
                </a:solidFill>
                <a:latin typeface="Arial" panose="020B0604020202020204" pitchFamily="34" charset="0"/>
                <a:ea typeface="MS PGothic" panose="020B0600070205080204" pitchFamily="34" charset="-128"/>
              </a:defRPr>
            </a:lvl5pPr>
            <a:lvl6pPr marL="25146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6pPr>
            <a:lvl7pPr marL="29718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7pPr>
            <a:lvl8pPr marL="34290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8pPr>
            <a:lvl9pPr marL="38862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9pPr>
          </a:lstStyle>
          <a:p>
            <a:pPr algn="l" eaLnBrk="1" hangingPunct="1"/>
            <a:endParaRPr lang="en-US" altLang="en-US" sz="12115" dirty="0"/>
          </a:p>
        </p:txBody>
      </p:sp>
      <p:sp>
        <p:nvSpPr>
          <p:cNvPr id="77" name="Text Box 5">
            <a:extLst>
              <a:ext uri="{FF2B5EF4-FFF2-40B4-BE49-F238E27FC236}">
                <a16:creationId xmlns:a16="http://schemas.microsoft.com/office/drawing/2014/main" id="{CC4F0A76-A5A4-D8E1-FB61-3A4E6D4AD744}"/>
              </a:ext>
            </a:extLst>
          </p:cNvPr>
          <p:cNvSpPr txBox="1">
            <a:spLocks noChangeArrowheads="1"/>
          </p:cNvSpPr>
          <p:nvPr/>
        </p:nvSpPr>
        <p:spPr bwMode="auto">
          <a:xfrm>
            <a:off x="24123456" y="10083272"/>
            <a:ext cx="6831392" cy="444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87" tIns="52243" rIns="104487" bIns="52243">
            <a:spAutoFit/>
          </a:bodyPr>
          <a:lstStyle>
            <a:lvl1pPr defTabSz="2193925" eaLnBrk="0" hangingPunct="0">
              <a:defRPr sz="10600">
                <a:solidFill>
                  <a:schemeClr val="tx2"/>
                </a:solidFill>
                <a:latin typeface="Arial" panose="020B0604020202020204" pitchFamily="34" charset="0"/>
                <a:ea typeface="MS PGothic" panose="020B0600070205080204" pitchFamily="34" charset="-128"/>
              </a:defRPr>
            </a:lvl1pPr>
            <a:lvl2pPr marL="742950" indent="-285750" defTabSz="2193925" eaLnBrk="0" hangingPunct="0">
              <a:defRPr sz="10600">
                <a:solidFill>
                  <a:schemeClr val="tx2"/>
                </a:solidFill>
                <a:latin typeface="Arial" panose="020B0604020202020204" pitchFamily="34" charset="0"/>
                <a:ea typeface="MS PGothic" panose="020B0600070205080204" pitchFamily="34" charset="-128"/>
              </a:defRPr>
            </a:lvl2pPr>
            <a:lvl3pPr marL="1143000" indent="-228600" defTabSz="2193925" eaLnBrk="0" hangingPunct="0">
              <a:defRPr sz="10600">
                <a:solidFill>
                  <a:schemeClr val="tx2"/>
                </a:solidFill>
                <a:latin typeface="Arial" panose="020B0604020202020204" pitchFamily="34" charset="0"/>
                <a:ea typeface="MS PGothic" panose="020B0600070205080204" pitchFamily="34" charset="-128"/>
              </a:defRPr>
            </a:lvl3pPr>
            <a:lvl4pPr marL="1600200" indent="-228600" defTabSz="2193925" eaLnBrk="0" hangingPunct="0">
              <a:defRPr sz="10600">
                <a:solidFill>
                  <a:schemeClr val="tx2"/>
                </a:solidFill>
                <a:latin typeface="Arial" panose="020B0604020202020204" pitchFamily="34" charset="0"/>
                <a:ea typeface="MS PGothic" panose="020B0600070205080204" pitchFamily="34" charset="-128"/>
              </a:defRPr>
            </a:lvl4pPr>
            <a:lvl5pPr marL="2057400" indent="-228600" defTabSz="2193925" eaLnBrk="0" hangingPunct="0">
              <a:defRPr sz="10600">
                <a:solidFill>
                  <a:schemeClr val="tx2"/>
                </a:solidFill>
                <a:latin typeface="Arial" panose="020B0604020202020204" pitchFamily="34" charset="0"/>
                <a:ea typeface="MS PGothic" panose="020B0600070205080204" pitchFamily="34" charset="-128"/>
              </a:defRPr>
            </a:lvl5pPr>
            <a:lvl6pPr marL="25146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6pPr>
            <a:lvl7pPr marL="29718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7pPr>
            <a:lvl8pPr marL="34290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8pPr>
            <a:lvl9pPr marL="38862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9pPr>
          </a:lstStyle>
          <a:p>
            <a:pPr algn="l" eaLnBrk="1" hangingPunct="1">
              <a:spcBef>
                <a:spcPct val="50000"/>
              </a:spcBef>
            </a:pPr>
            <a:r>
              <a:rPr lang="en-US" altLang="en-US" sz="2200" b="1" dirty="0">
                <a:solidFill>
                  <a:schemeClr val="bg1"/>
                </a:solidFill>
              </a:rPr>
              <a:t>ACKNOWLEDGEMENTS</a:t>
            </a:r>
          </a:p>
        </p:txBody>
      </p:sp>
      <p:sp>
        <p:nvSpPr>
          <p:cNvPr id="78" name="Text Placeholder 4">
            <a:extLst>
              <a:ext uri="{FF2B5EF4-FFF2-40B4-BE49-F238E27FC236}">
                <a16:creationId xmlns:a16="http://schemas.microsoft.com/office/drawing/2014/main" id="{D5D070BD-B461-5AEA-31D6-CD869BEF08D6}"/>
              </a:ext>
            </a:extLst>
          </p:cNvPr>
          <p:cNvSpPr txBox="1">
            <a:spLocks/>
          </p:cNvSpPr>
          <p:nvPr/>
        </p:nvSpPr>
        <p:spPr>
          <a:xfrm>
            <a:off x="24048385" y="10638078"/>
            <a:ext cx="7563625" cy="1067172"/>
          </a:xfrm>
          <a:prstGeom prst="rect">
            <a:avLst/>
          </a:prstGeom>
        </p:spPr>
        <p:txBody>
          <a:bodyPr/>
          <a:lstStyle>
            <a:lvl1pPr marL="640080" indent="-640080" algn="l" defTabSz="2560320" rtl="0" eaLnBrk="1" latinLnBrk="0" hangingPunct="1">
              <a:lnSpc>
                <a:spcPct val="90000"/>
              </a:lnSpc>
              <a:spcBef>
                <a:spcPts val="2800"/>
              </a:spcBef>
              <a:buFont typeface="Arial" panose="020B0604020202020204" pitchFamily="34" charset="0"/>
              <a:buChar char="•"/>
              <a:defRPr sz="7840" kern="1200">
                <a:solidFill>
                  <a:schemeClr val="tx1"/>
                </a:solidFill>
                <a:latin typeface="+mn-lt"/>
                <a:ea typeface="+mn-ea"/>
                <a:cs typeface="+mn-cs"/>
              </a:defRPr>
            </a:lvl1pPr>
            <a:lvl2pPr marL="1920240" indent="-640080" algn="l" defTabSz="2560320" rtl="0" eaLnBrk="1" latinLnBrk="0" hangingPunct="1">
              <a:lnSpc>
                <a:spcPct val="90000"/>
              </a:lnSpc>
              <a:spcBef>
                <a:spcPts val="1400"/>
              </a:spcBef>
              <a:buFont typeface="Arial" panose="020B0604020202020204" pitchFamily="34" charset="0"/>
              <a:buChar char="•"/>
              <a:defRPr sz="6720" kern="1200">
                <a:solidFill>
                  <a:schemeClr val="tx1"/>
                </a:solidFill>
                <a:latin typeface="+mn-lt"/>
                <a:ea typeface="+mn-ea"/>
                <a:cs typeface="+mn-cs"/>
              </a:defRPr>
            </a:lvl2pPr>
            <a:lvl3pPr marL="3200400" indent="-640080" algn="l" defTabSz="2560320" rtl="0" eaLnBrk="1" latinLnBrk="0" hangingPunct="1">
              <a:lnSpc>
                <a:spcPct val="90000"/>
              </a:lnSpc>
              <a:spcBef>
                <a:spcPts val="1400"/>
              </a:spcBef>
              <a:buFont typeface="Arial" panose="020B0604020202020204" pitchFamily="34" charset="0"/>
              <a:buChar char="•"/>
              <a:defRPr sz="5600" kern="1200">
                <a:solidFill>
                  <a:schemeClr val="tx1"/>
                </a:solidFill>
                <a:latin typeface="+mn-lt"/>
                <a:ea typeface="+mn-ea"/>
                <a:cs typeface="+mn-cs"/>
              </a:defRPr>
            </a:lvl3pPr>
            <a:lvl4pPr marL="44805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4pPr>
            <a:lvl5pPr marL="576072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5pPr>
            <a:lvl6pPr marL="704088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6pPr>
            <a:lvl7pPr marL="832104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7pPr>
            <a:lvl8pPr marL="960120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8pPr>
            <a:lvl9pPr marL="108813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9pPr>
          </a:lstStyle>
          <a:p>
            <a:pPr marL="0" marR="0" indent="0">
              <a:spcBef>
                <a:spcPts val="0"/>
              </a:spcBef>
              <a:spcAft>
                <a:spcPts val="600"/>
              </a:spcAft>
              <a:buNone/>
              <a:tabLst>
                <a:tab pos="22860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This study is funded by the American Cancer Society, under the </a:t>
            </a:r>
            <a:r>
              <a:rPr lang="en-US" sz="2000" i="1" dirty="0">
                <a:effectLst/>
                <a:latin typeface="Arial" panose="020B0604020202020204" pitchFamily="34" charset="0"/>
                <a:ea typeface="Times New Roman" panose="02020603050405020304" pitchFamily="18" charset="0"/>
                <a:cs typeface="Arial" panose="020B0604020202020204" pitchFamily="34" charset="0"/>
              </a:rPr>
              <a:t>Avanzando Equidad de Salud:</a:t>
            </a:r>
            <a:r>
              <a:rPr lang="en-US" sz="2000" dirty="0">
                <a:effectLst/>
                <a:latin typeface="Arial" panose="020B0604020202020204" pitchFamily="34" charset="0"/>
                <a:ea typeface="Times New Roman" panose="02020603050405020304" pitchFamily="18" charset="0"/>
                <a:cs typeface="Arial" panose="020B0604020202020204" pitchFamily="34" charset="0"/>
              </a:rPr>
              <a:t> Latino Cancer Health Equity Research Center (Grant Number CHERC-MSI-22-182-01)</a:t>
            </a:r>
          </a:p>
        </p:txBody>
      </p:sp>
      <p:sp>
        <p:nvSpPr>
          <p:cNvPr id="79" name="AutoShape 47">
            <a:extLst>
              <a:ext uri="{FF2B5EF4-FFF2-40B4-BE49-F238E27FC236}">
                <a16:creationId xmlns:a16="http://schemas.microsoft.com/office/drawing/2014/main" id="{911D1E30-D965-8D52-5E66-08BA00BA6213}"/>
              </a:ext>
            </a:extLst>
          </p:cNvPr>
          <p:cNvSpPr>
            <a:spLocks noChangeArrowheads="1"/>
          </p:cNvSpPr>
          <p:nvPr/>
        </p:nvSpPr>
        <p:spPr bwMode="auto">
          <a:xfrm>
            <a:off x="24060512" y="11787056"/>
            <a:ext cx="7589520" cy="486728"/>
          </a:xfrm>
          <a:prstGeom prst="roundRect">
            <a:avLst>
              <a:gd name="adj" fmla="val 0"/>
            </a:avLst>
          </a:prstGeom>
          <a:solidFill>
            <a:srgbClr val="BC4A26"/>
          </a:solidFill>
          <a:ln>
            <a:noFill/>
          </a:ln>
        </p:spPr>
        <p:txBody>
          <a:bodyPr wrap="none" anchor="ctr"/>
          <a:lstStyle>
            <a:lvl1pPr eaLnBrk="0" hangingPunct="0">
              <a:defRPr sz="10600">
                <a:solidFill>
                  <a:schemeClr val="tx2"/>
                </a:solidFill>
                <a:latin typeface="Arial" panose="020B0604020202020204" pitchFamily="34" charset="0"/>
                <a:ea typeface="MS PGothic" panose="020B0600070205080204" pitchFamily="34" charset="-128"/>
              </a:defRPr>
            </a:lvl1pPr>
            <a:lvl2pPr marL="742950" indent="-285750" eaLnBrk="0" hangingPunct="0">
              <a:defRPr sz="10600">
                <a:solidFill>
                  <a:schemeClr val="tx2"/>
                </a:solidFill>
                <a:latin typeface="Arial" panose="020B0604020202020204" pitchFamily="34" charset="0"/>
                <a:ea typeface="MS PGothic" panose="020B0600070205080204" pitchFamily="34" charset="-128"/>
              </a:defRPr>
            </a:lvl2pPr>
            <a:lvl3pPr marL="1143000" indent="-228600" eaLnBrk="0" hangingPunct="0">
              <a:defRPr sz="10600">
                <a:solidFill>
                  <a:schemeClr val="tx2"/>
                </a:solidFill>
                <a:latin typeface="Arial" panose="020B0604020202020204" pitchFamily="34" charset="0"/>
                <a:ea typeface="MS PGothic" panose="020B0600070205080204" pitchFamily="34" charset="-128"/>
              </a:defRPr>
            </a:lvl3pPr>
            <a:lvl4pPr marL="1600200" indent="-228600" eaLnBrk="0" hangingPunct="0">
              <a:defRPr sz="10600">
                <a:solidFill>
                  <a:schemeClr val="tx2"/>
                </a:solidFill>
                <a:latin typeface="Arial" panose="020B0604020202020204" pitchFamily="34" charset="0"/>
                <a:ea typeface="MS PGothic" panose="020B0600070205080204" pitchFamily="34" charset="-128"/>
              </a:defRPr>
            </a:lvl4pPr>
            <a:lvl5pPr marL="2057400" indent="-228600" eaLnBrk="0" hangingPunct="0">
              <a:defRPr sz="10600">
                <a:solidFill>
                  <a:schemeClr val="tx2"/>
                </a:solidFill>
                <a:latin typeface="Arial" panose="020B0604020202020204" pitchFamily="34" charset="0"/>
                <a:ea typeface="MS PGothic" panose="020B0600070205080204" pitchFamily="34" charset="-128"/>
              </a:defRPr>
            </a:lvl5pPr>
            <a:lvl6pPr marL="25146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6pPr>
            <a:lvl7pPr marL="29718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7pPr>
            <a:lvl8pPr marL="34290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8pPr>
            <a:lvl9pPr marL="3886200" indent="-228600" algn="ctr"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9pPr>
          </a:lstStyle>
          <a:p>
            <a:pPr algn="l" eaLnBrk="1" hangingPunct="1"/>
            <a:endParaRPr lang="en-US" altLang="en-US" sz="12115" dirty="0"/>
          </a:p>
        </p:txBody>
      </p:sp>
      <p:sp>
        <p:nvSpPr>
          <p:cNvPr id="80" name="Text Box 5">
            <a:extLst>
              <a:ext uri="{FF2B5EF4-FFF2-40B4-BE49-F238E27FC236}">
                <a16:creationId xmlns:a16="http://schemas.microsoft.com/office/drawing/2014/main" id="{C42E4460-B7B4-B2BE-5206-3AC2AF81B6DB}"/>
              </a:ext>
            </a:extLst>
          </p:cNvPr>
          <p:cNvSpPr txBox="1">
            <a:spLocks noChangeArrowheads="1"/>
          </p:cNvSpPr>
          <p:nvPr/>
        </p:nvSpPr>
        <p:spPr bwMode="auto">
          <a:xfrm>
            <a:off x="24123456" y="11810472"/>
            <a:ext cx="6831392" cy="444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487" tIns="52243" rIns="104487" bIns="52243">
            <a:spAutoFit/>
          </a:bodyPr>
          <a:lstStyle>
            <a:lvl1pPr defTabSz="2193925" eaLnBrk="0" hangingPunct="0">
              <a:defRPr sz="10600">
                <a:solidFill>
                  <a:schemeClr val="tx2"/>
                </a:solidFill>
                <a:latin typeface="Arial" panose="020B0604020202020204" pitchFamily="34" charset="0"/>
                <a:ea typeface="MS PGothic" panose="020B0600070205080204" pitchFamily="34" charset="-128"/>
              </a:defRPr>
            </a:lvl1pPr>
            <a:lvl2pPr marL="742950" indent="-285750" defTabSz="2193925" eaLnBrk="0" hangingPunct="0">
              <a:defRPr sz="10600">
                <a:solidFill>
                  <a:schemeClr val="tx2"/>
                </a:solidFill>
                <a:latin typeface="Arial" panose="020B0604020202020204" pitchFamily="34" charset="0"/>
                <a:ea typeface="MS PGothic" panose="020B0600070205080204" pitchFamily="34" charset="-128"/>
              </a:defRPr>
            </a:lvl2pPr>
            <a:lvl3pPr marL="1143000" indent="-228600" defTabSz="2193925" eaLnBrk="0" hangingPunct="0">
              <a:defRPr sz="10600">
                <a:solidFill>
                  <a:schemeClr val="tx2"/>
                </a:solidFill>
                <a:latin typeface="Arial" panose="020B0604020202020204" pitchFamily="34" charset="0"/>
                <a:ea typeface="MS PGothic" panose="020B0600070205080204" pitchFamily="34" charset="-128"/>
              </a:defRPr>
            </a:lvl3pPr>
            <a:lvl4pPr marL="1600200" indent="-228600" defTabSz="2193925" eaLnBrk="0" hangingPunct="0">
              <a:defRPr sz="10600">
                <a:solidFill>
                  <a:schemeClr val="tx2"/>
                </a:solidFill>
                <a:latin typeface="Arial" panose="020B0604020202020204" pitchFamily="34" charset="0"/>
                <a:ea typeface="MS PGothic" panose="020B0600070205080204" pitchFamily="34" charset="-128"/>
              </a:defRPr>
            </a:lvl4pPr>
            <a:lvl5pPr marL="2057400" indent="-228600" defTabSz="2193925" eaLnBrk="0" hangingPunct="0">
              <a:defRPr sz="10600">
                <a:solidFill>
                  <a:schemeClr val="tx2"/>
                </a:solidFill>
                <a:latin typeface="Arial" panose="020B0604020202020204" pitchFamily="34" charset="0"/>
                <a:ea typeface="MS PGothic" panose="020B0600070205080204" pitchFamily="34" charset="-128"/>
              </a:defRPr>
            </a:lvl5pPr>
            <a:lvl6pPr marL="25146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6pPr>
            <a:lvl7pPr marL="29718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7pPr>
            <a:lvl8pPr marL="34290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8pPr>
            <a:lvl9pPr marL="3886200" indent="-228600" algn="ctr" defTabSz="2193925" eaLnBrk="0" fontAlgn="base" hangingPunct="0">
              <a:spcBef>
                <a:spcPct val="0"/>
              </a:spcBef>
              <a:spcAft>
                <a:spcPct val="0"/>
              </a:spcAft>
              <a:defRPr sz="10600">
                <a:solidFill>
                  <a:schemeClr val="tx2"/>
                </a:solidFill>
                <a:latin typeface="Arial" panose="020B0604020202020204" pitchFamily="34" charset="0"/>
                <a:ea typeface="MS PGothic" panose="020B0600070205080204" pitchFamily="34" charset="-128"/>
              </a:defRPr>
            </a:lvl9pPr>
          </a:lstStyle>
          <a:p>
            <a:pPr algn="l" eaLnBrk="1" hangingPunct="1">
              <a:spcBef>
                <a:spcPct val="50000"/>
              </a:spcBef>
            </a:pPr>
            <a:r>
              <a:rPr lang="en-US" altLang="en-US" sz="2200" b="1" dirty="0">
                <a:solidFill>
                  <a:schemeClr val="bg1"/>
                </a:solidFill>
              </a:rPr>
              <a:t>REFERENCES</a:t>
            </a:r>
          </a:p>
        </p:txBody>
      </p:sp>
      <p:sp>
        <p:nvSpPr>
          <p:cNvPr id="81" name="Text Placeholder 4">
            <a:extLst>
              <a:ext uri="{FF2B5EF4-FFF2-40B4-BE49-F238E27FC236}">
                <a16:creationId xmlns:a16="http://schemas.microsoft.com/office/drawing/2014/main" id="{6F1485A6-BE79-0435-F308-A561A6C00862}"/>
              </a:ext>
            </a:extLst>
          </p:cNvPr>
          <p:cNvSpPr txBox="1">
            <a:spLocks/>
          </p:cNvSpPr>
          <p:nvPr/>
        </p:nvSpPr>
        <p:spPr>
          <a:xfrm>
            <a:off x="24048385" y="12365278"/>
            <a:ext cx="7563625" cy="1067172"/>
          </a:xfrm>
          <a:prstGeom prst="rect">
            <a:avLst/>
          </a:prstGeom>
        </p:spPr>
        <p:txBody>
          <a:bodyPr/>
          <a:lstStyle>
            <a:lvl1pPr marL="640080" indent="-640080" algn="l" defTabSz="2560320" rtl="0" eaLnBrk="1" latinLnBrk="0" hangingPunct="1">
              <a:lnSpc>
                <a:spcPct val="90000"/>
              </a:lnSpc>
              <a:spcBef>
                <a:spcPts val="2800"/>
              </a:spcBef>
              <a:buFont typeface="Arial" panose="020B0604020202020204" pitchFamily="34" charset="0"/>
              <a:buChar char="•"/>
              <a:defRPr sz="7840" kern="1200">
                <a:solidFill>
                  <a:schemeClr val="tx1"/>
                </a:solidFill>
                <a:latin typeface="+mn-lt"/>
                <a:ea typeface="+mn-ea"/>
                <a:cs typeface="+mn-cs"/>
              </a:defRPr>
            </a:lvl1pPr>
            <a:lvl2pPr marL="1920240" indent="-640080" algn="l" defTabSz="2560320" rtl="0" eaLnBrk="1" latinLnBrk="0" hangingPunct="1">
              <a:lnSpc>
                <a:spcPct val="90000"/>
              </a:lnSpc>
              <a:spcBef>
                <a:spcPts val="1400"/>
              </a:spcBef>
              <a:buFont typeface="Arial" panose="020B0604020202020204" pitchFamily="34" charset="0"/>
              <a:buChar char="•"/>
              <a:defRPr sz="6720" kern="1200">
                <a:solidFill>
                  <a:schemeClr val="tx1"/>
                </a:solidFill>
                <a:latin typeface="+mn-lt"/>
                <a:ea typeface="+mn-ea"/>
                <a:cs typeface="+mn-cs"/>
              </a:defRPr>
            </a:lvl2pPr>
            <a:lvl3pPr marL="3200400" indent="-640080" algn="l" defTabSz="2560320" rtl="0" eaLnBrk="1" latinLnBrk="0" hangingPunct="1">
              <a:lnSpc>
                <a:spcPct val="90000"/>
              </a:lnSpc>
              <a:spcBef>
                <a:spcPts val="1400"/>
              </a:spcBef>
              <a:buFont typeface="Arial" panose="020B0604020202020204" pitchFamily="34" charset="0"/>
              <a:buChar char="•"/>
              <a:defRPr sz="5600" kern="1200">
                <a:solidFill>
                  <a:schemeClr val="tx1"/>
                </a:solidFill>
                <a:latin typeface="+mn-lt"/>
                <a:ea typeface="+mn-ea"/>
                <a:cs typeface="+mn-cs"/>
              </a:defRPr>
            </a:lvl3pPr>
            <a:lvl4pPr marL="44805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4pPr>
            <a:lvl5pPr marL="576072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5pPr>
            <a:lvl6pPr marL="704088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6pPr>
            <a:lvl7pPr marL="832104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7pPr>
            <a:lvl8pPr marL="960120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8pPr>
            <a:lvl9pPr marL="10881360" indent="-640080" algn="l" defTabSz="2560320" rtl="0" eaLnBrk="1" latinLnBrk="0" hangingPunct="1">
              <a:lnSpc>
                <a:spcPct val="90000"/>
              </a:lnSpc>
              <a:spcBef>
                <a:spcPts val="1400"/>
              </a:spcBef>
              <a:buFont typeface="Arial" panose="020B0604020202020204" pitchFamily="34" charset="0"/>
              <a:buChar char="•"/>
              <a:defRPr sz="5040" kern="1200">
                <a:solidFill>
                  <a:schemeClr val="tx1"/>
                </a:solidFill>
                <a:latin typeface="+mn-lt"/>
                <a:ea typeface="+mn-ea"/>
                <a:cs typeface="+mn-cs"/>
              </a:defRPr>
            </a:lvl9pPr>
          </a:lstStyle>
          <a:p>
            <a:pPr marL="261267" indent="-261267">
              <a:lnSpc>
                <a:spcPct val="100000"/>
              </a:lnSpc>
              <a:spcBef>
                <a:spcPts val="343"/>
              </a:spcBef>
              <a:buFont typeface="+mj-lt"/>
              <a:buAutoNum type="arabicPeriod"/>
              <a:tabLst>
                <a:tab pos="261267" algn="l"/>
              </a:tabLst>
            </a:pPr>
            <a:r>
              <a:rPr lang="en-US" sz="1200" dirty="0">
                <a:latin typeface="Arial" panose="020B0604020202020204" pitchFamily="34" charset="0"/>
                <a:ea typeface="Times New Roman" panose="02020603050405020304" pitchFamily="18" charset="0"/>
              </a:rPr>
              <a:t>American Cancer Society. Cancer Facts &amp; Figures 2021. Atlanta: American Cancer Society; 2021. </a:t>
            </a:r>
          </a:p>
          <a:p>
            <a:pPr marL="261267" indent="-261267">
              <a:lnSpc>
                <a:spcPct val="100000"/>
              </a:lnSpc>
              <a:spcBef>
                <a:spcPts val="343"/>
              </a:spcBef>
              <a:buFont typeface="+mj-lt"/>
              <a:buAutoNum type="arabicPeriod"/>
              <a:tabLst>
                <a:tab pos="261267" algn="l"/>
              </a:tabLst>
            </a:pPr>
            <a:r>
              <a:rPr lang="en-US" sz="1200" dirty="0">
                <a:latin typeface="Arial" panose="020B0604020202020204" pitchFamily="34" charset="0"/>
                <a:ea typeface="Times New Roman" panose="02020603050405020304" pitchFamily="18" charset="0"/>
              </a:rPr>
              <a:t>American Cancer Society. Breast Cancer Facts &amp; Figures 2019-2020. Atlanta: American Cancer Society, Inc. 2019. </a:t>
            </a:r>
          </a:p>
          <a:p>
            <a:pPr marL="261267" indent="-261267">
              <a:lnSpc>
                <a:spcPct val="100000"/>
              </a:lnSpc>
              <a:spcBef>
                <a:spcPts val="343"/>
              </a:spcBef>
              <a:buFont typeface="+mj-lt"/>
              <a:buAutoNum type="arabicPeriod"/>
              <a:tabLst>
                <a:tab pos="261267" algn="l"/>
              </a:tabLst>
            </a:pPr>
            <a:r>
              <a:rPr lang="en-US" sz="1200" dirty="0">
                <a:latin typeface="Arial" panose="020B0604020202020204" pitchFamily="34" charset="0"/>
                <a:ea typeface="Times New Roman" panose="02020603050405020304" pitchFamily="18" charset="0"/>
              </a:rPr>
              <a:t>Brier, M. J., Chambless, D. L., Gross, et al. (2017). Perceived barriers to treatment predict adherence to aromatase inhibitors among breast cancer survivors. Cancer, 123(1), 169–176. </a:t>
            </a:r>
          </a:p>
          <a:p>
            <a:pPr marL="261267" indent="-261267">
              <a:lnSpc>
                <a:spcPct val="100000"/>
              </a:lnSpc>
              <a:spcBef>
                <a:spcPts val="343"/>
              </a:spcBef>
              <a:buFont typeface="+mj-lt"/>
              <a:buAutoNum type="arabicPeriod"/>
              <a:tabLst>
                <a:tab pos="261267" algn="l"/>
              </a:tabLst>
            </a:pPr>
            <a:r>
              <a:rPr lang="en-US" sz="1200" dirty="0">
                <a:latin typeface="Arial" panose="020B0604020202020204" pitchFamily="34" charset="0"/>
                <a:ea typeface="Times New Roman" panose="02020603050405020304" pitchFamily="18" charset="0"/>
              </a:rPr>
              <a:t>Lin, C., Clark, R., Tu, P., et al. (2017). Breast cancer oral anti-cancer medication adherence: a systematic review of psychosocial motivators and barriers. Breast cancer research and treatment, 165(2), 247–260. </a:t>
            </a:r>
          </a:p>
          <a:p>
            <a:pPr marL="261267" indent="-261267">
              <a:lnSpc>
                <a:spcPct val="100000"/>
              </a:lnSpc>
              <a:spcBef>
                <a:spcPts val="343"/>
              </a:spcBef>
              <a:buFont typeface="+mj-lt"/>
              <a:buAutoNum type="arabicPeriod"/>
              <a:tabLst>
                <a:tab pos="261267" algn="l"/>
              </a:tabLst>
            </a:pPr>
            <a:r>
              <a:rPr lang="en-US" sz="1200" dirty="0">
                <a:latin typeface="Arial" panose="020B0604020202020204" pitchFamily="34" charset="0"/>
                <a:ea typeface="Times New Roman" panose="02020603050405020304" pitchFamily="18" charset="0"/>
              </a:rPr>
              <a:t>Roberts MC, Wheeler SB, Reeder-Hayes K. (2015).Racial/Ethnic and Socioeconomic Disparities in Endocrine Therapy Adherence in Breast Cancer: A Systematic Review. Am J Public Health. 2015 Jul;105(S3):e4-e15. </a:t>
            </a:r>
          </a:p>
        </p:txBody>
      </p:sp>
      <p:sp>
        <p:nvSpPr>
          <p:cNvPr id="84" name="TextBox 83">
            <a:extLst>
              <a:ext uri="{FF2B5EF4-FFF2-40B4-BE49-F238E27FC236}">
                <a16:creationId xmlns:a16="http://schemas.microsoft.com/office/drawing/2014/main" id="{E48BE230-6BBC-0CBC-DBFB-B3BF38DBB379}"/>
              </a:ext>
            </a:extLst>
          </p:cNvPr>
          <p:cNvSpPr txBox="1"/>
          <p:nvPr/>
        </p:nvSpPr>
        <p:spPr>
          <a:xfrm>
            <a:off x="30458982" y="303129"/>
            <a:ext cx="1471448" cy="369332"/>
          </a:xfrm>
          <a:prstGeom prst="rect">
            <a:avLst/>
          </a:prstGeom>
          <a:noFill/>
        </p:spPr>
        <p:txBody>
          <a:bodyPr wrap="square" rtlCol="0">
            <a:spAutoFit/>
          </a:bodyPr>
          <a:lstStyle/>
          <a:p>
            <a:r>
              <a:rPr lang="en-US" sz="1800" b="1" dirty="0">
                <a:solidFill>
                  <a:srgbClr val="505050"/>
                </a:solidFill>
                <a:effectLst/>
                <a:latin typeface="Arial" panose="020B0604020202020204" pitchFamily="34" charset="0"/>
                <a:ea typeface="Aptos" panose="020B0004020202020204" pitchFamily="34" charset="0"/>
                <a:cs typeface="Arial" panose="020B0604020202020204" pitchFamily="34" charset="0"/>
              </a:rPr>
              <a:t>ID P3-01-12</a:t>
            </a:r>
            <a:endParaRPr lang="en-US" b="1"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4320D6C-2A6E-1CDC-C911-02949C33225F}"/>
              </a:ext>
            </a:extLst>
          </p:cNvPr>
          <p:cNvSpPr txBox="1"/>
          <p:nvPr/>
        </p:nvSpPr>
        <p:spPr>
          <a:xfrm>
            <a:off x="24332747" y="15853490"/>
            <a:ext cx="7766503" cy="246221"/>
          </a:xfrm>
          <a:prstGeom prst="rect">
            <a:avLst/>
          </a:prstGeom>
          <a:noFill/>
        </p:spPr>
        <p:txBody>
          <a:bodyPr wrap="square">
            <a:spAutoFit/>
          </a:bodyPr>
          <a:lstStyle/>
          <a:p>
            <a:r>
              <a:rPr lang="en-US" sz="1000" dirty="0">
                <a:latin typeface="Arial Narrow" panose="020B0606020202030204" pitchFamily="34" charset="0"/>
                <a:ea typeface="Calibri" panose="020F0502020204030204" pitchFamily="34" charset="0"/>
              </a:rPr>
              <a:t>This presentation is the intellectual property of the author/presenter. Contact them at (</a:t>
            </a:r>
            <a:r>
              <a:rPr lang="en-US" sz="1000" dirty="0">
                <a:latin typeface="Arial Narrow" panose="020B0606020202030204" pitchFamily="34" charset="0"/>
                <a:ea typeface="Calibri" panose="020F0502020204030204" pitchFamily="34" charset="0"/>
                <a:hlinkClick r:id="rId7"/>
              </a:rPr>
              <a:t>chalela@uthscsa.edu</a:t>
            </a:r>
            <a:r>
              <a:rPr lang="en-US" sz="1000" dirty="0">
                <a:latin typeface="Arial Narrow" panose="020B0606020202030204" pitchFamily="34" charset="0"/>
                <a:ea typeface="Calibri" panose="020F0502020204030204" pitchFamily="34" charset="0"/>
              </a:rPr>
              <a:t>) for permission to reprint and/or distribute.</a:t>
            </a:r>
            <a:endParaRPr lang="en-US" sz="1000" dirty="0">
              <a:latin typeface="Arial Narrow" panose="020B0606020202030204" pitchFamily="34" charset="0"/>
            </a:endParaRPr>
          </a:p>
        </p:txBody>
      </p:sp>
    </p:spTree>
    <p:extLst>
      <p:ext uri="{BB962C8B-B14F-4D97-AF65-F5344CB8AC3E}">
        <p14:creationId xmlns:p14="http://schemas.microsoft.com/office/powerpoint/2010/main" val="263566011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3ff14a6-eb6b-4250-b745-21bea66253dc}" enabled="0" method="" siteId="{83ff14a6-eb6b-4250-b745-21bea66253dc}" removed="1"/>
</clbl:labelList>
</file>

<file path=docProps/app.xml><?xml version="1.0" encoding="utf-8"?>
<Properties xmlns="http://schemas.openxmlformats.org/officeDocument/2006/extended-properties" xmlns:vt="http://schemas.openxmlformats.org/officeDocument/2006/docPropsVTypes">
  <Template>Office Theme</Template>
  <TotalTime>150</TotalTime>
  <Words>1176</Words>
  <Application>Microsoft Office PowerPoint</Application>
  <PresentationFormat>Custom</PresentationFormat>
  <Paragraphs>36</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 Narrow</vt:lpstr>
      <vt:lpstr>Rubik</vt:lpstr>
      <vt:lpstr>Times New Roman</vt:lpstr>
      <vt:lpstr>Wingdings</vt:lpstr>
      <vt:lpstr>Office Theme</vt:lpstr>
      <vt:lpstr>PowerPoint Presentation</vt:lpstr>
    </vt:vector>
  </TitlesOfParts>
  <Company>UT Health San Antonio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Chalela, Patricia</dc:creator>
  <cp:lastModifiedBy>Cortez, Vivian A</cp:lastModifiedBy>
  <cp:revision>3</cp:revision>
  <dcterms:created xsi:type="dcterms:W3CDTF">2024-11-12T23:02:50Z</dcterms:created>
  <dcterms:modified xsi:type="dcterms:W3CDTF">2024-12-03T19:09:31Z</dcterms:modified>
</cp:coreProperties>
</file>